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2" r:id="rId4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CC1CA7-1805-4B2C-9322-D07EF794DD53}" v="2" dt="2025-12-02T19:45:00.54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CF9"/>
          </a:solidFill>
        </a:fill>
      </a:tcStyle>
    </a:wholeTbl>
    <a:band2H>
      <a:tcTxStyle/>
      <a:tcStyle>
        <a:tcBdr/>
        <a:fill>
          <a:solidFill>
            <a:srgbClr val="E9F6FC"/>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EDF"/>
          </a:solidFill>
        </a:fill>
      </a:tcStyle>
    </a:wholeTbl>
    <a:band2H>
      <a:tcTxStyle/>
      <a:tcStyle>
        <a:tcBdr/>
        <a:fill>
          <a:solidFill>
            <a:srgbClr val="E8F6F0"/>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ECD"/>
          </a:solidFill>
        </a:fill>
      </a:tcStyle>
    </a:wholeTbl>
    <a:band2H>
      <a:tcTxStyle/>
      <a:tcStyle>
        <a:tcBdr/>
        <a:fill>
          <a:solidFill>
            <a:srgbClr val="EEF7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1014"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4637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2" name="Group 15"/>
          <p:cNvGrpSpPr/>
          <p:nvPr/>
        </p:nvGrpSpPr>
        <p:grpSpPr>
          <a:xfrm>
            <a:off x="-1" y="-8467"/>
            <a:ext cx="12192001" cy="6866468"/>
            <a:chOff x="0" y="0"/>
            <a:chExt cx="12192000" cy="6866467"/>
          </a:xfrm>
        </p:grpSpPr>
        <p:sp>
          <p:nvSpPr>
            <p:cNvPr id="22" name="Freeform 14"/>
            <p:cNvSpPr/>
            <p:nvPr/>
          </p:nvSpPr>
          <p:spPr>
            <a:xfrm>
              <a:off x="-1" y="605"/>
              <a:ext cx="863601" cy="5698067"/>
            </a:xfrm>
            <a:custGeom>
              <a:avLst/>
              <a:gdLst/>
              <a:ahLst/>
              <a:cxnLst>
                <a:cxn ang="0">
                  <a:pos x="wd2" y="hd2"/>
                </a:cxn>
                <a:cxn ang="5400000">
                  <a:pos x="wd2" y="hd2"/>
                </a:cxn>
                <a:cxn ang="10800000">
                  <a:pos x="wd2" y="hd2"/>
                </a:cxn>
                <a:cxn ang="16200000">
                  <a:pos x="wd2" y="hd2"/>
                </a:cxn>
              </a:cxnLst>
              <a:rect l="0" t="0" r="r" b="b"/>
              <a:pathLst>
                <a:path w="21600" h="21600" extrusionOk="0">
                  <a:moveTo>
                    <a:pt x="0" y="32"/>
                  </a:moveTo>
                  <a:lnTo>
                    <a:pt x="21600" y="0"/>
                  </a:lnTo>
                  <a:lnTo>
                    <a:pt x="21600" y="64"/>
                  </a:lnTo>
                  <a:lnTo>
                    <a:pt x="0" y="21600"/>
                  </a:lnTo>
                  <a:lnTo>
                    <a:pt x="0" y="32"/>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sp>
          <p:nvSpPr>
            <p:cNvPr id="23" name="Straight Connector 18"/>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4" name="Straight Connector 19"/>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5"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26"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27" name="Isosceles Triangle 22"/>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28"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29"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30"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31" name="Isosceles Triangle 2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grpSp>
      <p:sp>
        <p:nvSpPr>
          <p:cNvPr id="33" name="Title Text"/>
          <p:cNvSpPr txBox="1">
            <a:spLocks noGrp="1"/>
          </p:cNvSpPr>
          <p:nvPr>
            <p:ph type="title"/>
          </p:nvPr>
        </p:nvSpPr>
        <p:spPr>
          <a:xfrm>
            <a:off x="1507067" y="2404534"/>
            <a:ext cx="7766937" cy="1646303"/>
          </a:xfrm>
          <a:prstGeom prst="rect">
            <a:avLst/>
          </a:prstGeom>
        </p:spPr>
        <p:txBody>
          <a:bodyPr anchor="b"/>
          <a:lstStyle>
            <a:lvl1pPr algn="r">
              <a:defRPr sz="5400"/>
            </a:lvl1pPr>
          </a:lstStyle>
          <a:p>
            <a:r>
              <a:t>Title Text</a:t>
            </a:r>
          </a:p>
        </p:txBody>
      </p:sp>
      <p:sp>
        <p:nvSpPr>
          <p:cNvPr id="34" name="Body Level One…"/>
          <p:cNvSpPr txBox="1">
            <a:spLocks noGrp="1"/>
          </p:cNvSpPr>
          <p:nvPr>
            <p:ph type="body" sz="quarter" idx="1"/>
          </p:nvPr>
        </p:nvSpPr>
        <p:spPr>
          <a:xfrm>
            <a:off x="1507067" y="4050832"/>
            <a:ext cx="7766937" cy="1096901"/>
          </a:xfrm>
          <a:prstGeom prst="rect">
            <a:avLst/>
          </a:prstGeom>
        </p:spPr>
        <p:txBody>
          <a:bodyPr/>
          <a:lstStyle>
            <a:lvl1pPr marL="0" indent="0" algn="r">
              <a:buClrTx/>
              <a:buSzTx/>
              <a:buNone/>
              <a:defRPr>
                <a:solidFill>
                  <a:srgbClr val="808080"/>
                </a:solidFill>
              </a:defRPr>
            </a:lvl1pPr>
            <a:lvl2pPr marL="0" indent="457200" algn="r">
              <a:buClrTx/>
              <a:buSzTx/>
              <a:buNone/>
              <a:defRPr>
                <a:solidFill>
                  <a:srgbClr val="808080"/>
                </a:solidFill>
              </a:defRPr>
            </a:lvl2pPr>
            <a:lvl3pPr marL="0" indent="914400" algn="r">
              <a:buClrTx/>
              <a:buSzTx/>
              <a:buNone/>
              <a:defRPr>
                <a:solidFill>
                  <a:srgbClr val="808080"/>
                </a:solidFill>
              </a:defRPr>
            </a:lvl3pPr>
            <a:lvl4pPr marL="0" indent="1371600" algn="r">
              <a:buClrTx/>
              <a:buSzTx/>
              <a:buNone/>
              <a:defRPr>
                <a:solidFill>
                  <a:srgbClr val="808080"/>
                </a:solidFill>
              </a:defRPr>
            </a:lvl4pPr>
            <a:lvl5pPr marL="0" indent="1828800" algn="r">
              <a:buClrTx/>
              <a:buSzTx/>
              <a:buNone/>
              <a:defRPr>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677335" y="609600"/>
            <a:ext cx="8596669" cy="3403600"/>
          </a:xfrm>
          <a:prstGeom prst="rect">
            <a:avLst/>
          </a:prstGeom>
        </p:spPr>
        <p:txBody>
          <a:bodyPr anchor="ctr"/>
          <a:lstStyle>
            <a:lvl1pPr>
              <a:defRPr sz="4400"/>
            </a:lvl1pPr>
          </a:lstStyle>
          <a:p>
            <a:r>
              <a:t>Title Text</a:t>
            </a:r>
          </a:p>
        </p:txBody>
      </p:sp>
      <p:sp>
        <p:nvSpPr>
          <p:cNvPr id="115" name="Body Level One…"/>
          <p:cNvSpPr txBox="1">
            <a:spLocks noGrp="1"/>
          </p:cNvSpPr>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24" name="Body Level One…"/>
          <p:cNvSpPr txBox="1">
            <a:spLocks noGrp="1"/>
          </p:cNvSpPr>
          <p:nvPr>
            <p:ph type="body" sz="quarter" idx="1"/>
          </p:nvPr>
        </p:nvSpPr>
        <p:spPr>
          <a:xfrm>
            <a:off x="1366138" y="3632200"/>
            <a:ext cx="7224526" cy="381000"/>
          </a:xfrm>
          <a:prstGeom prst="rect">
            <a:avLst/>
          </a:prstGeom>
        </p:spPr>
        <p:txBody>
          <a:bodyPr anchor="ctr"/>
          <a:lstStyle>
            <a:lvl1pPr marL="0" indent="0">
              <a:buClrTx/>
              <a:buSzTx/>
              <a:buNone/>
              <a:defRPr sz="1600">
                <a:solidFill>
                  <a:srgbClr val="808080"/>
                </a:solidFill>
              </a:defRPr>
            </a:lvl1pPr>
            <a:lvl2pPr marL="0" indent="457200">
              <a:buClrTx/>
              <a:buSzTx/>
              <a:buNone/>
              <a:defRPr sz="1600">
                <a:solidFill>
                  <a:srgbClr val="808080"/>
                </a:solidFill>
              </a:defRPr>
            </a:lvl2pPr>
            <a:lvl3pPr marL="0" indent="914400">
              <a:buClrTx/>
              <a:buSzTx/>
              <a:buNone/>
              <a:defRPr sz="1600">
                <a:solidFill>
                  <a:srgbClr val="808080"/>
                </a:solidFill>
              </a:defRPr>
            </a:lvl3pPr>
            <a:lvl4pPr marL="0" indent="1371600">
              <a:buClrTx/>
              <a:buSzTx/>
              <a:buNone/>
              <a:defRPr sz="1600">
                <a:solidFill>
                  <a:srgbClr val="808080"/>
                </a:solidFill>
              </a:defRPr>
            </a:lvl4pPr>
            <a:lvl5pPr marL="0" indent="1828800">
              <a:buClrTx/>
              <a:buSzTx/>
              <a:buNone/>
              <a:defRPr sz="16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25" name="Text Placeholder 2"/>
          <p:cNvSpPr>
            <a:spLocks noGrp="1"/>
          </p:cNvSpPr>
          <p:nvPr>
            <p:ph type="body" sz="quarter" idx="21"/>
          </p:nvPr>
        </p:nvSpPr>
        <p:spPr>
          <a:xfrm>
            <a:off x="677334" y="4470400"/>
            <a:ext cx="8596670" cy="1570963"/>
          </a:xfrm>
          <a:prstGeom prst="rect">
            <a:avLst/>
          </a:prstGeom>
        </p:spPr>
        <p:txBody>
          <a:bodyPr anchor="ctr"/>
          <a:lstStyle/>
          <a:p>
            <a:pPr marL="0" indent="0">
              <a:buClrTx/>
              <a:buSzTx/>
              <a:buNone/>
            </a:pPr>
            <a:endParaRPr/>
          </a:p>
        </p:txBody>
      </p:sp>
      <p:sp>
        <p:nvSpPr>
          <p:cNvPr id="126" name="TextBox 23"/>
          <p:cNvSpPr txBox="1"/>
          <p:nvPr/>
        </p:nvSpPr>
        <p:spPr>
          <a:xfrm>
            <a:off x="587589" y="469465"/>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7" name="TextBox 24"/>
          <p:cNvSpPr txBox="1"/>
          <p:nvPr/>
        </p:nvSpPr>
        <p:spPr>
          <a:xfrm>
            <a:off x="8938730" y="2565643"/>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77335" y="1931988"/>
            <a:ext cx="8596669" cy="2595461"/>
          </a:xfrm>
          <a:prstGeom prst="rect">
            <a:avLst/>
          </a:prstGeom>
        </p:spPr>
        <p:txBody>
          <a:bodyPr anchor="b"/>
          <a:lstStyle>
            <a:lvl1pPr>
              <a:defRPr sz="4400"/>
            </a:lvl1pPr>
          </a:lstStyle>
          <a:p>
            <a:r>
              <a:t>Title Text</a:t>
            </a:r>
          </a:p>
        </p:txBody>
      </p:sp>
      <p:sp>
        <p:nvSpPr>
          <p:cNvPr id="136" name="Body Level One…"/>
          <p:cNvSpPr txBox="1">
            <a:spLocks noGrp="1"/>
          </p:cNvSpPr>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Name Card">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45"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46"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47" name="TextBox 23"/>
          <p:cNvSpPr txBox="1"/>
          <p:nvPr/>
        </p:nvSpPr>
        <p:spPr>
          <a:xfrm>
            <a:off x="587589" y="469465"/>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8" name="TextBox 24"/>
          <p:cNvSpPr txBox="1"/>
          <p:nvPr/>
        </p:nvSpPr>
        <p:spPr>
          <a:xfrm>
            <a:off x="8938730" y="2565643"/>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rue or Fals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685798" y="609600"/>
            <a:ext cx="8588204" cy="3022600"/>
          </a:xfrm>
          <a:prstGeom prst="rect">
            <a:avLst/>
          </a:prstGeom>
        </p:spPr>
        <p:txBody>
          <a:bodyPr anchor="ctr"/>
          <a:lstStyle>
            <a:lvl1pPr>
              <a:defRPr sz="4400"/>
            </a:lvl1pPr>
          </a:lstStyle>
          <a:p>
            <a:r>
              <a:t>Title Text</a:t>
            </a:r>
          </a:p>
        </p:txBody>
      </p:sp>
      <p:sp>
        <p:nvSpPr>
          <p:cNvPr id="157"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58"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43" name="Body Level One…"/>
          <p:cNvSpPr txBox="1">
            <a:spLocks noGrp="1"/>
          </p:cNvSpPr>
          <p:nvPr>
            <p:ph type="body" sz="half" idx="1"/>
          </p:nvPr>
        </p:nvSpPr>
        <p:spPr>
          <a:xfrm>
            <a:off x="677333" y="2160589"/>
            <a:ext cx="8596670"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 name="Title Text"/>
          <p:cNvSpPr txBox="1">
            <a:spLocks noGrp="1"/>
          </p:cNvSpPr>
          <p:nvPr>
            <p:ph type="title"/>
          </p:nvPr>
        </p:nvSpPr>
        <p:spPr>
          <a:xfrm>
            <a:off x="677335" y="2700866"/>
            <a:ext cx="8596669" cy="1826582"/>
          </a:xfrm>
          <a:prstGeom prst="rect">
            <a:avLst/>
          </a:prstGeom>
        </p:spPr>
        <p:txBody>
          <a:bodyPr anchor="b"/>
          <a:lstStyle>
            <a:lvl1pPr>
              <a:defRPr sz="4000"/>
            </a:lvl1pPr>
          </a:lstStyle>
          <a:p>
            <a:r>
              <a:t>Title Text</a:t>
            </a:r>
          </a:p>
        </p:txBody>
      </p:sp>
      <p:sp>
        <p:nvSpPr>
          <p:cNvPr id="52" name="Body Level One…"/>
          <p:cNvSpPr txBox="1">
            <a:spLocks noGrp="1"/>
          </p:cNvSpPr>
          <p:nvPr>
            <p:ph type="body" sz="quarter" idx="1"/>
          </p:nvPr>
        </p:nvSpPr>
        <p:spPr>
          <a:xfrm>
            <a:off x="677335" y="4527448"/>
            <a:ext cx="8596669" cy="860401"/>
          </a:xfrm>
          <a:prstGeom prst="rect">
            <a:avLst/>
          </a:prstGeom>
        </p:spPr>
        <p:txBody>
          <a:bodyPr/>
          <a:lstStyle>
            <a:lvl1pPr marL="0" indent="0">
              <a:buClrTx/>
              <a:buSzTx/>
              <a:buNone/>
              <a:defRPr sz="2000">
                <a:solidFill>
                  <a:srgbClr val="808080"/>
                </a:solidFill>
              </a:defRPr>
            </a:lvl1pPr>
            <a:lvl2pPr marL="0" indent="457200">
              <a:buClrTx/>
              <a:buSzTx/>
              <a:buNone/>
              <a:defRPr sz="2000">
                <a:solidFill>
                  <a:srgbClr val="808080"/>
                </a:solidFill>
              </a:defRPr>
            </a:lvl2pPr>
            <a:lvl3pPr marL="0" indent="914400">
              <a:buClrTx/>
              <a:buSzTx/>
              <a:buNone/>
              <a:defRPr sz="2000">
                <a:solidFill>
                  <a:srgbClr val="808080"/>
                </a:solidFill>
              </a:defRPr>
            </a:lvl3pPr>
            <a:lvl4pPr marL="0" indent="1371600">
              <a:buClrTx/>
              <a:buSzTx/>
              <a:buNone/>
              <a:defRPr sz="2000">
                <a:solidFill>
                  <a:srgbClr val="808080"/>
                </a:solidFill>
              </a:defRPr>
            </a:lvl4pPr>
            <a:lvl5pPr marL="0" indent="1828800">
              <a:buClrTx/>
              <a:buSzTx/>
              <a:buNone/>
              <a:defRPr sz="2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0"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61" name="Body Level One…"/>
          <p:cNvSpPr txBox="1">
            <a:spLocks noGrp="1"/>
          </p:cNvSpPr>
          <p:nvPr>
            <p:ph type="body" sz="quarter" idx="1"/>
          </p:nvPr>
        </p:nvSpPr>
        <p:spPr>
          <a:xfrm>
            <a:off x="677333" y="2160589"/>
            <a:ext cx="4184036"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70" name="Body Level One…"/>
          <p:cNvSpPr txBox="1">
            <a:spLocks noGrp="1"/>
          </p:cNvSpPr>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21"/>
          </p:nvPr>
        </p:nvSpPr>
        <p:spPr>
          <a:xfrm>
            <a:off x="5088382" y="2160983"/>
            <a:ext cx="4185619" cy="576263"/>
          </a:xfrm>
          <a:prstGeom prst="rect">
            <a:avLst/>
          </a:prstGeom>
        </p:spPr>
        <p:txBody>
          <a:bodyPr anchor="b"/>
          <a:lstStyle/>
          <a:p>
            <a:pPr marL="0" indent="0">
              <a:buClrTx/>
              <a:buSzTx/>
              <a:buNone/>
              <a:defRPr sz="2400"/>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4" name="Title Text"/>
          <p:cNvSpPr txBox="1">
            <a:spLocks noGrp="1"/>
          </p:cNvSpPr>
          <p:nvPr>
            <p:ph type="title"/>
          </p:nvPr>
        </p:nvSpPr>
        <p:spPr>
          <a:xfrm>
            <a:off x="677333" y="1498603"/>
            <a:ext cx="3854529" cy="1278467"/>
          </a:xfrm>
          <a:prstGeom prst="rect">
            <a:avLst/>
          </a:prstGeom>
        </p:spPr>
        <p:txBody>
          <a:bodyPr anchor="b"/>
          <a:lstStyle>
            <a:lvl1pPr>
              <a:defRPr sz="2000"/>
            </a:lvl1pPr>
          </a:lstStyle>
          <a:p>
            <a:r>
              <a:t>Title Text</a:t>
            </a:r>
          </a:p>
        </p:txBody>
      </p:sp>
      <p:sp>
        <p:nvSpPr>
          <p:cNvPr id="95" name="Body Level One…"/>
          <p:cNvSpPr txBox="1">
            <a:spLocks noGrp="1"/>
          </p:cNvSpPr>
          <p:nvPr>
            <p:ph type="body" sz="half" idx="1"/>
          </p:nvPr>
        </p:nvSpPr>
        <p:spPr>
          <a:xfrm>
            <a:off x="4760460" y="514923"/>
            <a:ext cx="4513543" cy="55264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21"/>
          </p:nvPr>
        </p:nvSpPr>
        <p:spPr>
          <a:xfrm>
            <a:off x="677334" y="2777069"/>
            <a:ext cx="3854528" cy="2584450"/>
          </a:xfrm>
          <a:prstGeom prst="rect">
            <a:avLst/>
          </a:prstGeom>
        </p:spPr>
        <p:txBody>
          <a:bodyPr/>
          <a:lstStyle/>
          <a:p>
            <a:pPr marL="0" indent="0">
              <a:buClrTx/>
              <a:buSzTx/>
              <a:buNone/>
              <a:defRPr sz="14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77333" y="4800600"/>
            <a:ext cx="8596668" cy="566738"/>
          </a:xfrm>
          <a:prstGeom prst="rect">
            <a:avLst/>
          </a:prstGeom>
        </p:spPr>
        <p:txBody>
          <a:bodyPr anchor="b"/>
          <a:lstStyle>
            <a:lvl1pPr>
              <a:defRPr sz="2400"/>
            </a:lvl1pPr>
          </a:lstStyle>
          <a:p>
            <a:r>
              <a:t>Title Text</a:t>
            </a:r>
          </a:p>
        </p:txBody>
      </p:sp>
      <p:sp>
        <p:nvSpPr>
          <p:cNvPr id="105" name="Picture Placeholder 2"/>
          <p:cNvSpPr>
            <a:spLocks noGrp="1"/>
          </p:cNvSpPr>
          <p:nvPr>
            <p:ph type="pic" sz="half" idx="21"/>
          </p:nvPr>
        </p:nvSpPr>
        <p:spPr>
          <a:xfrm>
            <a:off x="677333" y="609600"/>
            <a:ext cx="8596670" cy="3845718"/>
          </a:xfrm>
          <a:prstGeom prst="rect">
            <a:avLst/>
          </a:prstGeom>
        </p:spPr>
        <p:txBody>
          <a:bodyPr lIns="91439" rIns="91439">
            <a:noAutofit/>
          </a:bodyPr>
          <a:lstStyle/>
          <a:p>
            <a:endParaRPr/>
          </a:p>
        </p:txBody>
      </p:sp>
      <p:sp>
        <p:nvSpPr>
          <p:cNvPr id="106" name="Body Level One…"/>
          <p:cNvSpPr txBox="1">
            <a:spLocks noGrp="1"/>
          </p:cNvSpPr>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43"/>
          <p:cNvGrpSpPr/>
          <p:nvPr/>
        </p:nvGrpSpPr>
        <p:grpSpPr>
          <a:xfrm>
            <a:off x="-1" y="-8467"/>
            <a:ext cx="12192001" cy="6866468"/>
            <a:chOff x="0" y="0"/>
            <a:chExt cx="12192000" cy="6866467"/>
          </a:xfrm>
        </p:grpSpPr>
        <p:sp>
          <p:nvSpPr>
            <p:cNvPr id="2" name="Straight Connector 19"/>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3" name="Straight Connector 20"/>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4"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5"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6" name="Isosceles Triangle 23"/>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7"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9"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10" name="Isosceles Triangle 27"/>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11" name="Isosceles Triangle 18"/>
            <p:cNvSpPr/>
            <p:nvPr/>
          </p:nvSpPr>
          <p:spPr>
            <a:xfrm>
              <a:off x="-1" y="4021666"/>
              <a:ext cx="448734" cy="284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grpSp>
      <p:sp>
        <p:nvSpPr>
          <p:cNvPr id="1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1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Trebuchet MS"/>
          <a:ea typeface="Trebuchet MS"/>
          <a:cs typeface="Trebuchet M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IndivisibleHawaii.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ctrTitle"/>
          </p:nvPr>
        </p:nvSpPr>
        <p:spPr>
          <a:xfrm>
            <a:off x="1925053" y="2805598"/>
            <a:ext cx="7136529" cy="1246803"/>
          </a:xfrm>
          <a:prstGeom prst="rect">
            <a:avLst/>
          </a:prstGeom>
        </p:spPr>
        <p:txBody>
          <a:bodyPr>
            <a:normAutofit fontScale="90000"/>
          </a:bodyPr>
          <a:lstStyle/>
          <a:p>
            <a:pPr algn="ctr" defTabSz="338327">
              <a:defRPr sz="3552">
                <a:solidFill>
                  <a:srgbClr val="000000"/>
                </a:solidFill>
              </a:defRPr>
            </a:pPr>
            <a:br>
              <a:rPr dirty="0"/>
            </a:br>
            <a:br>
              <a:rPr dirty="0"/>
            </a:br>
            <a:r>
              <a:rPr sz="4000" b="1" dirty="0">
                <a:solidFill>
                  <a:schemeClr val="accent1">
                    <a:lumMod val="50000"/>
                  </a:schemeClr>
                </a:solidFill>
              </a:rPr>
              <a:t>HOW TO PREPARE FOR ICE RAIDS</a:t>
            </a:r>
            <a:br>
              <a:rPr lang="en-US" sz="4000" b="1" dirty="0">
                <a:solidFill>
                  <a:schemeClr val="accent1">
                    <a:lumMod val="50000"/>
                  </a:schemeClr>
                </a:solidFill>
              </a:rPr>
            </a:br>
            <a:r>
              <a:rPr sz="4000" b="1" dirty="0">
                <a:solidFill>
                  <a:schemeClr val="accent1">
                    <a:lumMod val="50000"/>
                  </a:schemeClr>
                </a:solidFill>
              </a:rPr>
              <a:t>AT YOUR CHURCH </a:t>
            </a:r>
          </a:p>
        </p:txBody>
      </p:sp>
      <p:sp>
        <p:nvSpPr>
          <p:cNvPr id="2" name="TextBox 1">
            <a:extLst>
              <a:ext uri="{FF2B5EF4-FFF2-40B4-BE49-F238E27FC236}">
                <a16:creationId xmlns:a16="http://schemas.microsoft.com/office/drawing/2014/main" id="{8563B897-BF07-7BA2-6A88-6E5C1EC375DC}"/>
              </a:ext>
            </a:extLst>
          </p:cNvPr>
          <p:cNvSpPr txBox="1"/>
          <p:nvPr/>
        </p:nvSpPr>
        <p:spPr>
          <a:xfrm>
            <a:off x="1605398" y="1155032"/>
            <a:ext cx="777583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Tx/>
                <a:latin typeface="Trebuchet MS"/>
                <a:ea typeface="Trebuchet MS"/>
                <a:cs typeface="Trebuchet MS"/>
                <a:sym typeface="Trebuchet MS"/>
              </a:rPr>
              <a:t>This is a free digital handout provided by Hui Aloha ‘O Hawaii Indivisible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a:spLocks noGrp="1"/>
          </p:cNvSpPr>
          <p:nvPr>
            <p:ph type="title" idx="4294967295"/>
          </p:nvPr>
        </p:nvSpPr>
        <p:spPr>
          <a:xfrm>
            <a:off x="887506" y="1224095"/>
            <a:ext cx="8596315" cy="1320800"/>
          </a:xfrm>
          <a:prstGeom prst="rect">
            <a:avLst/>
          </a:prstGeom>
        </p:spPr>
        <p:txBody>
          <a:bodyPr>
            <a:normAutofit/>
          </a:bodyPr>
          <a:lstStyle>
            <a:lvl1pPr>
              <a:defRPr sz="4400">
                <a:solidFill>
                  <a:srgbClr val="000000"/>
                </a:solidFill>
              </a:defRPr>
            </a:lvl1pPr>
          </a:lstStyle>
          <a:p>
            <a:r>
              <a:rPr sz="3600" dirty="0">
                <a:solidFill>
                  <a:schemeClr val="accent1">
                    <a:lumMod val="50000"/>
                  </a:schemeClr>
                </a:solidFill>
              </a:rPr>
              <a:t>O</a:t>
            </a:r>
            <a:r>
              <a:rPr lang="en-US" sz="3600" dirty="0">
                <a:solidFill>
                  <a:schemeClr val="accent1">
                    <a:lumMod val="50000"/>
                  </a:schemeClr>
                </a:solidFill>
              </a:rPr>
              <a:t>ne Answer is All ICE Needs..</a:t>
            </a:r>
            <a:r>
              <a:rPr sz="3600" dirty="0">
                <a:solidFill>
                  <a:schemeClr val="accent1">
                    <a:lumMod val="50000"/>
                  </a:schemeClr>
                </a:solidFill>
              </a:rPr>
              <a:t>.</a:t>
            </a:r>
          </a:p>
        </p:txBody>
      </p:sp>
      <p:sp>
        <p:nvSpPr>
          <p:cNvPr id="196" name="TextBox 3"/>
          <p:cNvSpPr txBox="1"/>
          <p:nvPr/>
        </p:nvSpPr>
        <p:spPr>
          <a:xfrm>
            <a:off x="983184" y="2556617"/>
            <a:ext cx="3786556" cy="523220"/>
          </a:xfrm>
          <a:prstGeom prst="rect">
            <a:avLst/>
          </a:prstGeom>
          <a:ln>
            <a:solidFill>
              <a:schemeClr val="accent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lvl1pPr>
          </a:lstStyle>
          <a:p>
            <a:r>
              <a:rPr i="1" dirty="0"/>
              <a:t>Where are you from?</a:t>
            </a:r>
          </a:p>
        </p:txBody>
      </p:sp>
      <p:sp>
        <p:nvSpPr>
          <p:cNvPr id="197" name="TextBox 4"/>
          <p:cNvSpPr txBox="1"/>
          <p:nvPr/>
        </p:nvSpPr>
        <p:spPr>
          <a:xfrm>
            <a:off x="994908" y="3459293"/>
            <a:ext cx="3763108" cy="1938992"/>
          </a:xfrm>
          <a:prstGeom prst="rect">
            <a:avLst/>
          </a:prstGeom>
          <a:ln>
            <a:solidFill>
              <a:schemeClr val="accent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b="1"/>
            </a:pPr>
            <a:r>
              <a:rPr sz="2400" dirty="0"/>
              <a:t>If you answer: “</a:t>
            </a:r>
            <a:r>
              <a:rPr sz="2400" i="1" dirty="0"/>
              <a:t>I am from</a:t>
            </a:r>
            <a:r>
              <a:rPr lang="en-US" sz="2400" i="1" dirty="0"/>
              <a:t> </a:t>
            </a:r>
            <a:r>
              <a:rPr sz="2400" dirty="0"/>
              <a:t>Mexico” </a:t>
            </a:r>
            <a:r>
              <a:rPr sz="2400" b="0" i="0" dirty="0"/>
              <a:t>(or anywhere</a:t>
            </a:r>
            <a:r>
              <a:rPr lang="en-US" sz="2400" b="0" i="0" dirty="0"/>
              <a:t> </a:t>
            </a:r>
            <a:r>
              <a:rPr sz="2400" dirty="0"/>
              <a:t>besides the US) </a:t>
            </a:r>
            <a:r>
              <a:rPr sz="2400" b="1" i="1" dirty="0"/>
              <a:t>the</a:t>
            </a:r>
            <a:r>
              <a:rPr lang="en-US" sz="2400" b="1" i="1" dirty="0"/>
              <a:t> </a:t>
            </a:r>
            <a:r>
              <a:rPr sz="2400" i="1" dirty="0"/>
              <a:t>burden shifts to you </a:t>
            </a:r>
            <a:r>
              <a:rPr sz="2400" b="0" i="0" dirty="0"/>
              <a:t>to prove your legal status.</a:t>
            </a:r>
          </a:p>
        </p:txBody>
      </p:sp>
      <p:sp>
        <p:nvSpPr>
          <p:cNvPr id="198" name="TextBox 5"/>
          <p:cNvSpPr txBox="1"/>
          <p:nvPr/>
        </p:nvSpPr>
        <p:spPr>
          <a:xfrm>
            <a:off x="5355892" y="2544895"/>
            <a:ext cx="3845171" cy="523220"/>
          </a:xfrm>
          <a:prstGeom prst="rect">
            <a:avLst/>
          </a:prstGeom>
          <a:ln>
            <a:solidFill>
              <a:schemeClr val="accent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lvl1pPr>
          </a:lstStyle>
          <a:p>
            <a:r>
              <a:rPr i="1" dirty="0"/>
              <a:t>What is your name?</a:t>
            </a:r>
          </a:p>
        </p:txBody>
      </p:sp>
      <p:sp>
        <p:nvSpPr>
          <p:cNvPr id="199" name="TextBox 6"/>
          <p:cNvSpPr txBox="1"/>
          <p:nvPr/>
        </p:nvSpPr>
        <p:spPr>
          <a:xfrm>
            <a:off x="5332447" y="3447570"/>
            <a:ext cx="3868616" cy="1569660"/>
          </a:xfrm>
          <a:prstGeom prst="rect">
            <a:avLst/>
          </a:prstGeom>
          <a:ln>
            <a:solidFill>
              <a:schemeClr val="accent2"/>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b="1"/>
            </a:pPr>
            <a:r>
              <a:rPr sz="2400" dirty="0"/>
              <a:t>Even if you just give your</a:t>
            </a:r>
            <a:r>
              <a:rPr sz="2400" b="0" dirty="0"/>
              <a:t> </a:t>
            </a:r>
            <a:r>
              <a:rPr sz="2400" dirty="0"/>
              <a:t>name, this may give ICE all</a:t>
            </a:r>
            <a:r>
              <a:rPr lang="en-US" sz="2400" dirty="0"/>
              <a:t> </a:t>
            </a:r>
            <a:r>
              <a:rPr sz="2400" dirty="0"/>
              <a:t>they need to arrest you.</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61070-BC11-1944-D8EC-E9509AA88905}"/>
              </a:ext>
            </a:extLst>
          </p:cNvPr>
          <p:cNvSpPr txBox="1"/>
          <p:nvPr/>
        </p:nvSpPr>
        <p:spPr>
          <a:xfrm>
            <a:off x="1145647" y="1905507"/>
            <a:ext cx="8204829"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rebuchet MS"/>
                <a:ea typeface="Trebuchet MS"/>
                <a:cs typeface="Trebuchet MS"/>
                <a:sym typeface="Trebuchet MS"/>
              </a:rPr>
              <a:t>Begin with the law and Our Constitution.</a:t>
            </a:r>
          </a:p>
          <a:p>
            <a:pPr marL="0" marR="0" indent="0" algn="l" defTabSz="914400" rtl="0" fontAlgn="auto" latinLnBrk="0" hangingPunct="0">
              <a:lnSpc>
                <a:spcPct val="100000"/>
              </a:lnSpc>
              <a:spcBef>
                <a:spcPts val="0"/>
              </a:spcBef>
              <a:spcAft>
                <a:spcPts val="0"/>
              </a:spcAft>
              <a:buClrTx/>
              <a:buSzTx/>
              <a:buFontTx/>
              <a:buNone/>
              <a:tabLst/>
            </a:pPr>
            <a:endParaRPr lang="en-US" sz="2400" dirty="0"/>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rebuchet MS"/>
                <a:ea typeface="Trebuchet MS"/>
                <a:cs typeface="Trebuchet MS"/>
                <a:sym typeface="Trebuchet MS"/>
              </a:rPr>
              <a:t>You consent to give you right up, if you answer questions.</a:t>
            </a:r>
          </a:p>
          <a:p>
            <a:pPr marL="0" marR="0" indent="0" algn="l" defTabSz="914400" rtl="0" fontAlgn="auto" latinLnBrk="0" hangingPunct="0">
              <a:lnSpc>
                <a:spcPct val="100000"/>
              </a:lnSpc>
              <a:spcBef>
                <a:spcPts val="0"/>
              </a:spcBef>
              <a:spcAft>
                <a:spcPts val="0"/>
              </a:spcAft>
              <a:buClrTx/>
              <a:buSzTx/>
              <a:buFontTx/>
              <a:buNone/>
              <a:tabLst/>
            </a:pPr>
            <a:endParaRPr lang="en-US" sz="2400" dirty="0"/>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rebuchet MS"/>
                <a:ea typeface="Trebuchet MS"/>
                <a:cs typeface="Trebuchet MS"/>
                <a:sym typeface="Trebuchet MS"/>
              </a:rPr>
              <a:t>You consent to search if you allow it, if you agree to it, if you acquiesce to it, maybe even simply by allowing entry.</a:t>
            </a:r>
          </a:p>
          <a:p>
            <a:pPr marL="0" marR="0" indent="0" algn="l" defTabSz="914400" rtl="0" fontAlgn="auto" latinLnBrk="0" hangingPunct="0">
              <a:lnSpc>
                <a:spcPct val="100000"/>
              </a:lnSpc>
              <a:spcBef>
                <a:spcPts val="0"/>
              </a:spcBef>
              <a:spcAft>
                <a:spcPts val="0"/>
              </a:spcAft>
              <a:buClrTx/>
              <a:buSzTx/>
              <a:buFontTx/>
              <a:buNone/>
              <a:tabLst/>
            </a:pPr>
            <a:endParaRPr lang="en-US" sz="2400" dirty="0"/>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Trebuchet MS"/>
                <a:ea typeface="Trebuchet MS"/>
                <a:cs typeface="Trebuchet MS"/>
                <a:sym typeface="Trebuchet MS"/>
              </a:rPr>
              <a:t>You have these rights, unless you consent to give them up.</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Box 2"/>
          <p:cNvSpPr txBox="1"/>
          <p:nvPr/>
        </p:nvSpPr>
        <p:spPr>
          <a:xfrm>
            <a:off x="1244407" y="1818355"/>
            <a:ext cx="8199545" cy="5355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sz="5400" b="1">
                <a:solidFill>
                  <a:srgbClr val="941100"/>
                </a:solidFill>
                <a:latin typeface="Arial"/>
                <a:ea typeface="Arial"/>
                <a:cs typeface="Arial"/>
                <a:sym typeface="Arial"/>
              </a:defRPr>
            </a:pPr>
            <a:r>
              <a:rPr sz="3600" dirty="0">
                <a:solidFill>
                  <a:schemeClr val="accent1">
                    <a:lumMod val="50000"/>
                  </a:schemeClr>
                </a:solidFill>
              </a:rPr>
              <a:t>Administrative Warrants</a:t>
            </a:r>
            <a:br>
              <a:rPr lang="en-US" sz="3600" dirty="0">
                <a:solidFill>
                  <a:schemeClr val="accent1">
                    <a:lumMod val="50000"/>
                  </a:schemeClr>
                </a:solidFill>
              </a:rPr>
            </a:br>
            <a:endParaRPr lang="en-US" sz="3600" dirty="0">
              <a:solidFill>
                <a:schemeClr val="accent1">
                  <a:lumMod val="50000"/>
                </a:schemeClr>
              </a:solidFill>
            </a:endParaRPr>
          </a:p>
          <a:p>
            <a:pPr algn="ctr">
              <a:defRPr sz="5400" b="1">
                <a:solidFill>
                  <a:srgbClr val="941100"/>
                </a:solidFill>
                <a:latin typeface="Arial"/>
                <a:ea typeface="Arial"/>
                <a:cs typeface="Arial"/>
                <a:sym typeface="Arial"/>
              </a:defRPr>
            </a:pPr>
            <a:r>
              <a:rPr lang="en-US" sz="3600" i="1" dirty="0">
                <a:solidFill>
                  <a:schemeClr val="accent1">
                    <a:lumMod val="50000"/>
                  </a:schemeClr>
                </a:solidFill>
              </a:rPr>
              <a:t>vs</a:t>
            </a:r>
            <a:br>
              <a:rPr lang="en-US" sz="3600" i="1" dirty="0">
                <a:solidFill>
                  <a:schemeClr val="accent1">
                    <a:lumMod val="50000"/>
                  </a:schemeClr>
                </a:solidFill>
              </a:rPr>
            </a:br>
            <a:endParaRPr lang="en-US" sz="3600" i="1" dirty="0">
              <a:solidFill>
                <a:schemeClr val="accent1">
                  <a:lumMod val="50000"/>
                </a:schemeClr>
              </a:solidFill>
            </a:endParaRPr>
          </a:p>
          <a:p>
            <a:pPr algn="ctr">
              <a:defRPr sz="5400" b="1">
                <a:solidFill>
                  <a:srgbClr val="941100"/>
                </a:solidFill>
                <a:latin typeface="Arial"/>
                <a:ea typeface="Arial"/>
                <a:cs typeface="Arial"/>
                <a:sym typeface="Arial"/>
              </a:defRPr>
            </a:pPr>
            <a:r>
              <a:rPr sz="3600" dirty="0">
                <a:solidFill>
                  <a:schemeClr val="accent1">
                    <a:lumMod val="50000"/>
                  </a:schemeClr>
                </a:solidFill>
              </a:rPr>
              <a:t>Judicial Warrants</a:t>
            </a:r>
          </a:p>
          <a:p>
            <a:pPr algn="ctr"/>
            <a:br>
              <a:rPr sz="5400" dirty="0"/>
            </a:br>
            <a:br>
              <a:rPr sz="5400" dirty="0"/>
            </a:br>
            <a:endParaRPr sz="54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1"/>
          <p:cNvSpPr txBox="1"/>
          <p:nvPr/>
        </p:nvSpPr>
        <p:spPr>
          <a:xfrm>
            <a:off x="45719" y="53269"/>
            <a:ext cx="167654"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a:latin typeface="Arial"/>
                <a:ea typeface="Arial"/>
                <a:cs typeface="Arial"/>
                <a:sym typeface="Arial"/>
              </a:defRPr>
            </a:lvl1pPr>
          </a:lstStyle>
          <a:p>
            <a:r>
              <a:t> </a:t>
            </a:r>
          </a:p>
        </p:txBody>
      </p:sp>
      <p:sp>
        <p:nvSpPr>
          <p:cNvPr id="207" name="Content Placeholder 3"/>
          <p:cNvSpPr txBox="1">
            <a:spLocks noGrp="1"/>
          </p:cNvSpPr>
          <p:nvPr>
            <p:ph type="body" sz="half" idx="1"/>
          </p:nvPr>
        </p:nvSpPr>
        <p:spPr>
          <a:xfrm>
            <a:off x="677334" y="509285"/>
            <a:ext cx="4331695" cy="5532077"/>
          </a:xfrm>
          <a:prstGeom prst="rect">
            <a:avLst/>
          </a:prstGeom>
        </p:spPr>
        <p:txBody>
          <a:bodyPr>
            <a:normAutofit/>
          </a:bodyPr>
          <a:lstStyle/>
          <a:p>
            <a:pPr marL="0" indent="0" defTabSz="434340">
              <a:lnSpc>
                <a:spcPct val="90000"/>
              </a:lnSpc>
              <a:spcBef>
                <a:spcPts val="900"/>
              </a:spcBef>
              <a:buSzTx/>
              <a:buFont typeface="Wingdings 3"/>
              <a:buNone/>
              <a:defRPr sz="1710" b="1"/>
            </a:pPr>
            <a:endParaRPr dirty="0"/>
          </a:p>
          <a:p>
            <a:pPr marL="0" indent="0" defTabSz="434340">
              <a:lnSpc>
                <a:spcPct val="90000"/>
              </a:lnSpc>
              <a:spcBef>
                <a:spcPts val="900"/>
              </a:spcBef>
              <a:buSzTx/>
              <a:buFont typeface="Wingdings 3"/>
              <a:buNone/>
              <a:defRPr sz="1710" b="1"/>
            </a:pPr>
            <a:endParaRPr dirty="0"/>
          </a:p>
          <a:p>
            <a:pPr marL="0" indent="0" defTabSz="434340">
              <a:lnSpc>
                <a:spcPct val="90000"/>
              </a:lnSpc>
              <a:spcBef>
                <a:spcPts val="900"/>
              </a:spcBef>
              <a:buSzTx/>
              <a:buFont typeface="Wingdings 3"/>
              <a:buNone/>
              <a:defRPr sz="1710" b="1"/>
            </a:pPr>
            <a:endParaRPr dirty="0"/>
          </a:p>
          <a:p>
            <a:pPr marL="0" indent="0" defTabSz="434340">
              <a:lnSpc>
                <a:spcPct val="90000"/>
              </a:lnSpc>
              <a:spcBef>
                <a:spcPts val="900"/>
              </a:spcBef>
              <a:buSzTx/>
              <a:buFont typeface="Wingdings 3"/>
              <a:buNone/>
              <a:defRPr sz="3040" b="1"/>
            </a:pPr>
            <a:r>
              <a:rPr dirty="0">
                <a:solidFill>
                  <a:schemeClr val="accent1">
                    <a:lumMod val="50000"/>
                  </a:schemeClr>
                </a:solidFill>
              </a:rPr>
              <a:t>Administrative </a:t>
            </a:r>
            <a:r>
              <a:rPr lang="en-US" dirty="0">
                <a:solidFill>
                  <a:schemeClr val="accent1">
                    <a:lumMod val="50000"/>
                  </a:schemeClr>
                </a:solidFill>
              </a:rPr>
              <a:t>W</a:t>
            </a:r>
            <a:r>
              <a:rPr dirty="0">
                <a:solidFill>
                  <a:schemeClr val="accent1">
                    <a:lumMod val="50000"/>
                  </a:schemeClr>
                </a:solidFill>
              </a:rPr>
              <a:t>arrant</a:t>
            </a:r>
          </a:p>
          <a:p>
            <a:pPr marL="0" indent="0" defTabSz="434340">
              <a:lnSpc>
                <a:spcPct val="90000"/>
              </a:lnSpc>
              <a:spcBef>
                <a:spcPts val="900"/>
              </a:spcBef>
              <a:buSzTx/>
              <a:buFont typeface="Wingdings 3"/>
              <a:buNone/>
              <a:defRPr sz="3040"/>
            </a:pPr>
            <a:r>
              <a:rPr sz="2350" dirty="0"/>
              <a:t>is a DHS form signed by an ICE agent. This is NOT a legal basis for an ICE official to enter your home.</a:t>
            </a:r>
          </a:p>
          <a:p>
            <a:pPr marL="0" indent="0" defTabSz="434340">
              <a:lnSpc>
                <a:spcPct val="90000"/>
              </a:lnSpc>
              <a:spcBef>
                <a:spcPts val="900"/>
              </a:spcBef>
              <a:buSzTx/>
              <a:buFont typeface="Wingdings 3"/>
              <a:buNone/>
              <a:defRPr sz="3040"/>
            </a:pPr>
            <a:br>
              <a:rPr dirty="0"/>
            </a:br>
            <a:br>
              <a:rPr dirty="0"/>
            </a:br>
            <a:endParaRPr dirty="0"/>
          </a:p>
        </p:txBody>
      </p:sp>
      <p:pic>
        <p:nvPicPr>
          <p:cNvPr id="208" name="Picture 3" descr="Picture 3"/>
          <p:cNvPicPr>
            <a:picLocks noChangeAspect="1"/>
          </p:cNvPicPr>
          <p:nvPr/>
        </p:nvPicPr>
        <p:blipFill>
          <a:blip r:embed="rId2"/>
          <a:stretch>
            <a:fillRect/>
          </a:stretch>
        </p:blipFill>
        <p:spPr>
          <a:xfrm>
            <a:off x="5236570" y="509285"/>
            <a:ext cx="4184650" cy="5419682"/>
          </a:xfrm>
          <a:prstGeom prst="rect">
            <a:avLst/>
          </a:prstGeom>
          <a:ln>
            <a:solidFill>
              <a:srgbClr val="000000"/>
            </a:solidFill>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2"/>
          <p:cNvSpPr txBox="1">
            <a:spLocks noGrp="1"/>
          </p:cNvSpPr>
          <p:nvPr>
            <p:ph type="body" sz="half" idx="1"/>
          </p:nvPr>
        </p:nvSpPr>
        <p:spPr>
          <a:xfrm>
            <a:off x="664268" y="519687"/>
            <a:ext cx="4271060" cy="5386092"/>
          </a:xfrm>
          <a:prstGeom prst="rect">
            <a:avLst/>
          </a:prstGeom>
        </p:spPr>
        <p:txBody>
          <a:bodyPr lIns="0" tIns="0" rIns="0" bIns="0" anchor="ctr"/>
          <a:lstStyle/>
          <a:p>
            <a:pPr marL="0" indent="0" defTabSz="896111">
              <a:spcBef>
                <a:spcPts val="0"/>
              </a:spcBef>
              <a:buSzTx/>
              <a:buFont typeface="Wingdings 3"/>
              <a:buNone/>
              <a:defRPr sz="2352" b="1">
                <a:solidFill>
                  <a:srgbClr val="000000"/>
                </a:solidFill>
                <a:latin typeface="Helvetica Neue"/>
                <a:ea typeface="Helvetica Neue"/>
                <a:cs typeface="Helvetica Neue"/>
                <a:sym typeface="Helvetica Neue"/>
              </a:defRPr>
            </a:pPr>
            <a:r>
              <a:rPr sz="3200" dirty="0">
                <a:solidFill>
                  <a:schemeClr val="accent1">
                    <a:lumMod val="50000"/>
                  </a:schemeClr>
                </a:solidFill>
              </a:rPr>
              <a:t>Judicial </a:t>
            </a:r>
            <a:r>
              <a:rPr lang="en-US" sz="3200" dirty="0">
                <a:solidFill>
                  <a:schemeClr val="accent1">
                    <a:lumMod val="50000"/>
                  </a:schemeClr>
                </a:solidFill>
              </a:rPr>
              <a:t>W</a:t>
            </a:r>
            <a:r>
              <a:rPr sz="3200" dirty="0">
                <a:solidFill>
                  <a:schemeClr val="accent1">
                    <a:lumMod val="50000"/>
                  </a:schemeClr>
                </a:solidFill>
              </a:rPr>
              <a:t>arrant</a:t>
            </a:r>
          </a:p>
          <a:p>
            <a:pPr marL="0" indent="0" defTabSz="896111">
              <a:spcBef>
                <a:spcPts val="0"/>
              </a:spcBef>
              <a:buSzTx/>
              <a:buFont typeface="Wingdings 3"/>
              <a:buNone/>
              <a:defRPr sz="2352">
                <a:solidFill>
                  <a:srgbClr val="000000"/>
                </a:solidFill>
                <a:latin typeface="Arial"/>
                <a:ea typeface="Arial"/>
                <a:cs typeface="Arial"/>
                <a:sym typeface="Arial"/>
              </a:defRPr>
            </a:pPr>
            <a:endParaRPr dirty="0"/>
          </a:p>
          <a:p>
            <a:pPr marL="0" indent="0" defTabSz="896111">
              <a:spcBef>
                <a:spcPts val="0"/>
              </a:spcBef>
              <a:buSzTx/>
              <a:buFont typeface="Wingdings 3"/>
              <a:buNone/>
              <a:defRPr sz="2352">
                <a:solidFill>
                  <a:srgbClr val="000000"/>
                </a:solidFill>
                <a:latin typeface="Helvetica Neue"/>
                <a:ea typeface="Helvetica Neue"/>
                <a:cs typeface="Helvetica Neue"/>
                <a:sym typeface="Helvetica Neue"/>
              </a:defRPr>
            </a:pPr>
            <a:r>
              <a:rPr lang="en-US" dirty="0"/>
              <a:t>Judicial Warrants a</a:t>
            </a:r>
            <a:r>
              <a:rPr dirty="0"/>
              <a:t>uthorize law enforcement officers to search the </a:t>
            </a:r>
            <a:r>
              <a:rPr u="sng" dirty="0"/>
              <a:t>specified</a:t>
            </a:r>
            <a:r>
              <a:rPr dirty="0"/>
              <a:t> individuals or location/s listed in the warrant. They are:</a:t>
            </a:r>
          </a:p>
          <a:p>
            <a:pPr marL="435768" lvl="1" indent="0" defTabSz="896111">
              <a:spcBef>
                <a:spcPts val="0"/>
              </a:spcBef>
              <a:buClrTx/>
              <a:buSzPct val="100000"/>
              <a:buChar char="•"/>
              <a:defRPr sz="2352">
                <a:solidFill>
                  <a:srgbClr val="000000"/>
                </a:solidFill>
                <a:latin typeface="Helvetica Neue"/>
                <a:ea typeface="Helvetica Neue"/>
                <a:cs typeface="Helvetica Neue"/>
                <a:sym typeface="Helvetica Neue"/>
              </a:defRPr>
            </a:pPr>
            <a:r>
              <a:rPr dirty="0"/>
              <a:t>Issued by a court, </a:t>
            </a:r>
          </a:p>
          <a:p>
            <a:pPr marL="435768" lvl="1" indent="0" defTabSz="896111">
              <a:spcBef>
                <a:spcPts val="0"/>
              </a:spcBef>
              <a:buClrTx/>
              <a:buSzPct val="100000"/>
              <a:buChar char="•"/>
              <a:defRPr sz="2352">
                <a:solidFill>
                  <a:srgbClr val="000000"/>
                </a:solidFill>
                <a:latin typeface="Helvetica Neue"/>
                <a:ea typeface="Helvetica Neue"/>
                <a:cs typeface="Helvetica Neue"/>
                <a:sym typeface="Helvetica Neue"/>
              </a:defRPr>
            </a:pPr>
            <a:r>
              <a:rPr dirty="0"/>
              <a:t>states a person’s name, and address of location to be searched,</a:t>
            </a:r>
          </a:p>
          <a:p>
            <a:pPr marL="435768" lvl="1" indent="0" defTabSz="896111">
              <a:spcBef>
                <a:spcPts val="0"/>
              </a:spcBef>
              <a:buClrTx/>
              <a:buSzPct val="100000"/>
              <a:buChar char="•"/>
              <a:defRPr sz="2352">
                <a:solidFill>
                  <a:srgbClr val="000000"/>
                </a:solidFill>
                <a:latin typeface="Helvetica Neue"/>
                <a:ea typeface="Helvetica Neue"/>
                <a:cs typeface="Helvetica Neue"/>
                <a:sym typeface="Helvetica Neue"/>
              </a:defRPr>
            </a:pPr>
            <a:r>
              <a:rPr dirty="0"/>
              <a:t>date must be within 14 days of issue,</a:t>
            </a:r>
          </a:p>
          <a:p>
            <a:pPr marL="435768" lvl="1" indent="0" defTabSz="896111">
              <a:spcBef>
                <a:spcPts val="0"/>
              </a:spcBef>
              <a:buClrTx/>
              <a:buSzPct val="100000"/>
              <a:buChar char="•"/>
              <a:defRPr sz="2352">
                <a:solidFill>
                  <a:srgbClr val="000000"/>
                </a:solidFill>
                <a:latin typeface="Helvetica Neue"/>
                <a:ea typeface="Helvetica Neue"/>
                <a:cs typeface="Helvetica Neue"/>
                <a:sym typeface="Helvetica Neue"/>
              </a:defRPr>
            </a:pPr>
            <a:r>
              <a:rPr dirty="0"/>
              <a:t>signed by a judge.</a:t>
            </a:r>
          </a:p>
        </p:txBody>
      </p:sp>
      <p:pic>
        <p:nvPicPr>
          <p:cNvPr id="211" name="Picture 4" descr="Picture 4"/>
          <p:cNvPicPr>
            <a:picLocks noChangeAspect="1"/>
          </p:cNvPicPr>
          <p:nvPr/>
        </p:nvPicPr>
        <p:blipFill>
          <a:blip r:embed="rId2"/>
          <a:stretch>
            <a:fillRect/>
          </a:stretch>
        </p:blipFill>
        <p:spPr>
          <a:xfrm>
            <a:off x="5089525" y="381965"/>
            <a:ext cx="4689458" cy="6070802"/>
          </a:xfrm>
          <a:prstGeom prst="rect">
            <a:avLst/>
          </a:prstGeom>
          <a:ln>
            <a:solidFill>
              <a:srgbClr val="000000"/>
            </a:solidFill>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1"/>
          <p:cNvSpPr txBox="1"/>
          <p:nvPr/>
        </p:nvSpPr>
        <p:spPr>
          <a:xfrm>
            <a:off x="45719" y="53269"/>
            <a:ext cx="167654"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a:latin typeface="Arial"/>
                <a:ea typeface="Arial"/>
                <a:cs typeface="Arial"/>
                <a:sym typeface="Arial"/>
              </a:defRPr>
            </a:lvl1pPr>
          </a:lstStyle>
          <a:p>
            <a:r>
              <a:t> </a:t>
            </a:r>
          </a:p>
        </p:txBody>
      </p:sp>
      <p:pic>
        <p:nvPicPr>
          <p:cNvPr id="214" name="Picture 3" descr="Picture 3"/>
          <p:cNvPicPr>
            <a:picLocks noChangeAspect="1"/>
          </p:cNvPicPr>
          <p:nvPr/>
        </p:nvPicPr>
        <p:blipFill>
          <a:blip r:embed="rId2"/>
          <a:stretch>
            <a:fillRect/>
          </a:stretch>
        </p:blipFill>
        <p:spPr>
          <a:xfrm>
            <a:off x="726412" y="219917"/>
            <a:ext cx="5297488" cy="6545484"/>
          </a:xfrm>
          <a:prstGeom prst="rect">
            <a:avLst/>
          </a:prstGeom>
          <a:ln>
            <a:solidFill>
              <a:srgbClr val="000000"/>
            </a:solidFill>
          </a:ln>
        </p:spPr>
      </p:pic>
      <p:sp>
        <p:nvSpPr>
          <p:cNvPr id="215" name="TextBox 3"/>
          <p:cNvSpPr txBox="1"/>
          <p:nvPr/>
        </p:nvSpPr>
        <p:spPr>
          <a:xfrm>
            <a:off x="7407218" y="1111171"/>
            <a:ext cx="3068449" cy="643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Helvetica Neue"/>
                <a:ea typeface="Helvetica Neue"/>
                <a:cs typeface="Helvetica Neue"/>
                <a:sym typeface="Helvetica Neue"/>
              </a:defRPr>
            </a:pPr>
            <a:br/>
            <a:r>
              <a:t>Issued by a Court</a:t>
            </a:r>
          </a:p>
        </p:txBody>
      </p:sp>
      <p:pic>
        <p:nvPicPr>
          <p:cNvPr id="216" name="Ink 19" descr="Ink 19"/>
          <p:cNvPicPr>
            <a:picLocks noChangeAspect="1"/>
          </p:cNvPicPr>
          <p:nvPr/>
        </p:nvPicPr>
        <p:blipFill>
          <a:blip r:embed="rId3"/>
          <a:stretch>
            <a:fillRect/>
          </a:stretch>
        </p:blipFill>
        <p:spPr>
          <a:xfrm>
            <a:off x="5804215" y="3621837"/>
            <a:ext cx="18001" cy="18001"/>
          </a:xfrm>
          <a:prstGeom prst="rect">
            <a:avLst/>
          </a:prstGeom>
          <a:ln w="12700">
            <a:miter lim="400000"/>
          </a:ln>
        </p:spPr>
      </p:pic>
      <p:pic>
        <p:nvPicPr>
          <p:cNvPr id="217" name="Ink 29" descr="Ink 29"/>
          <p:cNvPicPr>
            <a:picLocks noChangeAspect="1"/>
          </p:cNvPicPr>
          <p:nvPr/>
        </p:nvPicPr>
        <p:blipFill>
          <a:blip r:embed="rId4"/>
          <a:stretch>
            <a:fillRect/>
          </a:stretch>
        </p:blipFill>
        <p:spPr>
          <a:xfrm>
            <a:off x="7239175" y="3045477"/>
            <a:ext cx="18001" cy="18001"/>
          </a:xfrm>
          <a:prstGeom prst="rect">
            <a:avLst/>
          </a:prstGeom>
          <a:ln w="12700">
            <a:miter lim="400000"/>
          </a:ln>
        </p:spPr>
      </p:pic>
      <p:pic>
        <p:nvPicPr>
          <p:cNvPr id="218" name="Ink 32" descr="Ink 32"/>
          <p:cNvPicPr>
            <a:picLocks noChangeAspect="1"/>
          </p:cNvPicPr>
          <p:nvPr/>
        </p:nvPicPr>
        <p:blipFill>
          <a:blip r:embed="rId5"/>
          <a:stretch>
            <a:fillRect/>
          </a:stretch>
        </p:blipFill>
        <p:spPr>
          <a:xfrm>
            <a:off x="7373293" y="2934573"/>
            <a:ext cx="18001" cy="18001"/>
          </a:xfrm>
          <a:prstGeom prst="rect">
            <a:avLst/>
          </a:prstGeom>
          <a:ln w="12700">
            <a:miter lim="400000"/>
          </a:ln>
        </p:spPr>
      </p:pic>
      <p:grpSp>
        <p:nvGrpSpPr>
          <p:cNvPr id="222" name="Group 35"/>
          <p:cNvGrpSpPr/>
          <p:nvPr/>
        </p:nvGrpSpPr>
        <p:grpSpPr>
          <a:xfrm>
            <a:off x="7324496" y="2766117"/>
            <a:ext cx="230041" cy="97201"/>
            <a:chOff x="0" y="0"/>
            <a:chExt cx="230040" cy="97199"/>
          </a:xfrm>
        </p:grpSpPr>
        <p:pic>
          <p:nvPicPr>
            <p:cNvPr id="219" name="Ink 25" descr="Ink 25"/>
            <p:cNvPicPr>
              <a:picLocks noChangeAspect="1"/>
            </p:cNvPicPr>
            <p:nvPr/>
          </p:nvPicPr>
          <p:blipFill>
            <a:blip r:embed="rId6"/>
            <a:stretch>
              <a:fillRect/>
            </a:stretch>
          </p:blipFill>
          <p:spPr>
            <a:xfrm>
              <a:off x="212040" y="0"/>
              <a:ext cx="18001" cy="18001"/>
            </a:xfrm>
            <a:prstGeom prst="rect">
              <a:avLst/>
            </a:prstGeom>
            <a:ln w="12700" cap="flat">
              <a:noFill/>
              <a:miter lim="400000"/>
            </a:ln>
            <a:effectLst/>
          </p:spPr>
        </p:pic>
        <p:pic>
          <p:nvPicPr>
            <p:cNvPr id="220" name="Ink 26" descr="Ink 26"/>
            <p:cNvPicPr>
              <a:picLocks noChangeAspect="1"/>
            </p:cNvPicPr>
            <p:nvPr/>
          </p:nvPicPr>
          <p:blipFill>
            <a:blip r:embed="rId7"/>
            <a:stretch>
              <a:fillRect/>
            </a:stretch>
          </p:blipFill>
          <p:spPr>
            <a:xfrm>
              <a:off x="212040" y="0"/>
              <a:ext cx="18001" cy="18001"/>
            </a:xfrm>
            <a:prstGeom prst="rect">
              <a:avLst/>
            </a:prstGeom>
            <a:ln w="12700" cap="flat">
              <a:noFill/>
              <a:miter lim="400000"/>
            </a:ln>
            <a:effectLst/>
          </p:spPr>
        </p:pic>
        <p:pic>
          <p:nvPicPr>
            <p:cNvPr id="221" name="Ink 33" descr="Ink 33"/>
            <p:cNvPicPr>
              <a:picLocks noChangeAspect="1"/>
            </p:cNvPicPr>
            <p:nvPr/>
          </p:nvPicPr>
          <p:blipFill>
            <a:blip r:embed="rId8"/>
            <a:stretch>
              <a:fillRect/>
            </a:stretch>
          </p:blipFill>
          <p:spPr>
            <a:xfrm>
              <a:off x="0" y="79199"/>
              <a:ext cx="18001" cy="18001"/>
            </a:xfrm>
            <a:prstGeom prst="rect">
              <a:avLst/>
            </a:prstGeom>
            <a:ln w="12700" cap="flat">
              <a:noFill/>
              <a:miter lim="400000"/>
            </a:ln>
            <a:effectLst/>
          </p:spPr>
        </p:pic>
      </p:grpSp>
      <p:pic>
        <p:nvPicPr>
          <p:cNvPr id="223" name="Ink 36" descr="Ink 36"/>
          <p:cNvPicPr>
            <a:picLocks noChangeAspect="1"/>
          </p:cNvPicPr>
          <p:nvPr/>
        </p:nvPicPr>
        <p:blipFill>
          <a:blip r:embed="rId9"/>
          <a:stretch>
            <a:fillRect/>
          </a:stretch>
        </p:blipFill>
        <p:spPr>
          <a:xfrm>
            <a:off x="7404055" y="3073556"/>
            <a:ext cx="18001" cy="18001"/>
          </a:xfrm>
          <a:prstGeom prst="rect">
            <a:avLst/>
          </a:prstGeom>
          <a:ln w="12700">
            <a:miter lim="400000"/>
          </a:ln>
        </p:spPr>
      </p:pic>
      <p:sp>
        <p:nvSpPr>
          <p:cNvPr id="224" name="TextBox 37"/>
          <p:cNvSpPr txBox="1"/>
          <p:nvPr/>
        </p:nvSpPr>
        <p:spPr>
          <a:xfrm>
            <a:off x="7430367" y="2986267"/>
            <a:ext cx="2721209"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Read for name &amp; address</a:t>
            </a:r>
          </a:p>
        </p:txBody>
      </p:sp>
      <p:sp>
        <p:nvSpPr>
          <p:cNvPr id="225" name="TextBox 38"/>
          <p:cNvSpPr txBox="1"/>
          <p:nvPr/>
        </p:nvSpPr>
        <p:spPr>
          <a:xfrm>
            <a:off x="7441942" y="3646025"/>
            <a:ext cx="332309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Date cannot exceed 14 days</a:t>
            </a:r>
          </a:p>
        </p:txBody>
      </p:sp>
      <p:sp>
        <p:nvSpPr>
          <p:cNvPr id="226" name="TextBox 39"/>
          <p:cNvSpPr txBox="1"/>
          <p:nvPr/>
        </p:nvSpPr>
        <p:spPr>
          <a:xfrm>
            <a:off x="7534538" y="5092860"/>
            <a:ext cx="3346241"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Signed by a judge / not DHS</a:t>
            </a:r>
          </a:p>
        </p:txBody>
      </p:sp>
      <p:pic>
        <p:nvPicPr>
          <p:cNvPr id="227" name="Ink 42" descr="Ink 42"/>
          <p:cNvPicPr>
            <a:picLocks noChangeAspect="1"/>
          </p:cNvPicPr>
          <p:nvPr/>
        </p:nvPicPr>
        <p:blipFill>
          <a:blip r:embed="rId10"/>
          <a:stretch>
            <a:fillRect/>
          </a:stretch>
        </p:blipFill>
        <p:spPr>
          <a:xfrm>
            <a:off x="2423455" y="3053037"/>
            <a:ext cx="4934522" cy="508321"/>
          </a:xfrm>
          <a:prstGeom prst="rect">
            <a:avLst/>
          </a:prstGeom>
          <a:ln w="12700">
            <a:miter lim="400000"/>
          </a:ln>
        </p:spPr>
      </p:pic>
      <p:pic>
        <p:nvPicPr>
          <p:cNvPr id="228" name="Ink 47" descr="Ink 47"/>
          <p:cNvPicPr>
            <a:picLocks noChangeAspect="1"/>
          </p:cNvPicPr>
          <p:nvPr/>
        </p:nvPicPr>
        <p:blipFill>
          <a:blip r:embed="rId11"/>
          <a:stretch>
            <a:fillRect/>
          </a:stretch>
        </p:blipFill>
        <p:spPr>
          <a:xfrm>
            <a:off x="5552576" y="3712197"/>
            <a:ext cx="1801441" cy="264601"/>
          </a:xfrm>
          <a:prstGeom prst="rect">
            <a:avLst/>
          </a:prstGeom>
          <a:ln w="12700">
            <a:miter lim="400000"/>
          </a:ln>
        </p:spPr>
      </p:pic>
      <p:pic>
        <p:nvPicPr>
          <p:cNvPr id="229" name="Ink 49" descr="Ink 49"/>
          <p:cNvPicPr>
            <a:picLocks noChangeAspect="1"/>
          </p:cNvPicPr>
          <p:nvPr/>
        </p:nvPicPr>
        <p:blipFill>
          <a:blip r:embed="rId12"/>
          <a:stretch>
            <a:fillRect/>
          </a:stretch>
        </p:blipFill>
        <p:spPr>
          <a:xfrm>
            <a:off x="5024096" y="5178476"/>
            <a:ext cx="2404800" cy="285121"/>
          </a:xfrm>
          <a:prstGeom prst="rect">
            <a:avLst/>
          </a:prstGeom>
          <a:ln w="12700">
            <a:miter lim="400000"/>
          </a:ln>
        </p:spPr>
      </p:pic>
      <p:pic>
        <p:nvPicPr>
          <p:cNvPr id="230" name="Ink 50" descr="Ink 50"/>
          <p:cNvPicPr>
            <a:picLocks noChangeAspect="1"/>
          </p:cNvPicPr>
          <p:nvPr/>
        </p:nvPicPr>
        <p:blipFill>
          <a:blip r:embed="rId13"/>
          <a:stretch>
            <a:fillRect/>
          </a:stretch>
        </p:blipFill>
        <p:spPr>
          <a:xfrm>
            <a:off x="4745096" y="1524117"/>
            <a:ext cx="2548080" cy="33804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ICE TACTICS:…"/>
          <p:cNvSpPr txBox="1">
            <a:spLocks noGrp="1"/>
          </p:cNvSpPr>
          <p:nvPr>
            <p:ph type="body" sz="half" idx="1"/>
          </p:nvPr>
        </p:nvSpPr>
        <p:spPr>
          <a:xfrm>
            <a:off x="2296312" y="2085751"/>
            <a:ext cx="6716433" cy="3880774"/>
          </a:xfrm>
          <a:prstGeom prst="rect">
            <a:avLst/>
          </a:prstGeom>
        </p:spPr>
        <p:txBody>
          <a:bodyPr>
            <a:normAutofit/>
          </a:bodyPr>
          <a:lstStyle/>
          <a:p>
            <a:pPr marL="0" indent="0">
              <a:buNone/>
              <a:defRPr sz="4800"/>
            </a:pPr>
            <a:r>
              <a:rPr sz="3600" dirty="0">
                <a:solidFill>
                  <a:schemeClr val="accent1">
                    <a:lumMod val="50000"/>
                  </a:schemeClr>
                </a:solidFill>
              </a:rPr>
              <a:t>ICE T</a:t>
            </a:r>
            <a:r>
              <a:rPr lang="en-US" sz="3600" dirty="0">
                <a:solidFill>
                  <a:schemeClr val="accent1">
                    <a:lumMod val="50000"/>
                  </a:schemeClr>
                </a:solidFill>
              </a:rPr>
              <a:t>actics</a:t>
            </a:r>
            <a:r>
              <a:rPr sz="3600" dirty="0">
                <a:solidFill>
                  <a:schemeClr val="accent1">
                    <a:lumMod val="50000"/>
                  </a:schemeClr>
                </a:solidFill>
              </a:rPr>
              <a:t>:</a:t>
            </a:r>
            <a:endParaRPr lang="en-US" sz="3600" dirty="0">
              <a:solidFill>
                <a:schemeClr val="accent1">
                  <a:lumMod val="50000"/>
                </a:schemeClr>
              </a:solidFill>
            </a:endParaRPr>
          </a:p>
          <a:p>
            <a:pPr marL="0" indent="0">
              <a:buNone/>
              <a:defRPr sz="4800"/>
            </a:pPr>
            <a:endParaRPr sz="3600" dirty="0">
              <a:solidFill>
                <a:schemeClr val="accent1">
                  <a:lumMod val="50000"/>
                </a:schemeClr>
              </a:solidFill>
            </a:endParaRPr>
          </a:p>
          <a:p>
            <a:pPr marL="0" indent="0">
              <a:buNone/>
              <a:defRPr sz="4800"/>
            </a:pPr>
            <a:r>
              <a:rPr sz="2400" dirty="0"/>
              <a:t>How does ICE get you to answer questions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stretch>
            <a:fillRect/>
          </a:stretch>
        </p:blipFill>
        <p:spPr>
          <a:xfrm>
            <a:off x="1094172" y="68752"/>
            <a:ext cx="8864600" cy="6858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Image" descr="Image"/>
          <p:cNvPicPr>
            <a:picLocks noChangeAspect="1"/>
          </p:cNvPicPr>
          <p:nvPr/>
        </p:nvPicPr>
        <p:blipFill>
          <a:blip r:embed="rId2"/>
          <a:stretch>
            <a:fillRect/>
          </a:stretch>
        </p:blipFill>
        <p:spPr>
          <a:xfrm>
            <a:off x="806324" y="0"/>
            <a:ext cx="8864600" cy="6858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Image" descr="Image"/>
          <p:cNvPicPr>
            <a:picLocks noChangeAspect="1"/>
          </p:cNvPicPr>
          <p:nvPr/>
        </p:nvPicPr>
        <p:blipFill>
          <a:blip r:embed="rId2"/>
          <a:stretch>
            <a:fillRect/>
          </a:stretch>
        </p:blipFill>
        <p:spPr>
          <a:xfrm>
            <a:off x="818052" y="0"/>
            <a:ext cx="8864600" cy="6858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p:cNvSpPr txBox="1">
            <a:spLocks noGrp="1"/>
          </p:cNvSpPr>
          <p:nvPr>
            <p:ph type="title"/>
          </p:nvPr>
        </p:nvSpPr>
        <p:spPr>
          <a:xfrm>
            <a:off x="960569" y="249118"/>
            <a:ext cx="8596669" cy="1320801"/>
          </a:xfrm>
          <a:prstGeom prst="rect">
            <a:avLst/>
          </a:prstGeom>
        </p:spPr>
        <p:txBody>
          <a:bodyPr>
            <a:normAutofit/>
          </a:bodyPr>
          <a:lstStyle/>
          <a:p>
            <a:pPr>
              <a:defRPr>
                <a:solidFill>
                  <a:srgbClr val="000000"/>
                </a:solidFill>
              </a:defRPr>
            </a:pPr>
            <a:br>
              <a:rPr dirty="0"/>
            </a:br>
            <a:r>
              <a:rPr dirty="0"/>
              <a:t>	</a:t>
            </a:r>
            <a:r>
              <a:rPr dirty="0">
                <a:solidFill>
                  <a:schemeClr val="accent1">
                    <a:lumMod val="50000"/>
                  </a:schemeClr>
                </a:solidFill>
              </a:rPr>
              <a:t>G</a:t>
            </a:r>
            <a:r>
              <a:rPr lang="en-US" dirty="0">
                <a:solidFill>
                  <a:schemeClr val="accent1">
                    <a:lumMod val="50000"/>
                  </a:schemeClr>
                </a:solidFill>
              </a:rPr>
              <a:t>oals For This Guide</a:t>
            </a:r>
            <a:endParaRPr dirty="0">
              <a:solidFill>
                <a:schemeClr val="accent1">
                  <a:lumMod val="50000"/>
                </a:schemeClr>
              </a:solidFill>
            </a:endParaRPr>
          </a:p>
        </p:txBody>
      </p:sp>
      <p:sp>
        <p:nvSpPr>
          <p:cNvPr id="171" name="Content Placeholder 2"/>
          <p:cNvSpPr txBox="1">
            <a:spLocks noGrp="1"/>
          </p:cNvSpPr>
          <p:nvPr>
            <p:ph type="body" sz="half" idx="1"/>
          </p:nvPr>
        </p:nvSpPr>
        <p:spPr>
          <a:xfrm>
            <a:off x="1281701" y="1707917"/>
            <a:ext cx="8850657" cy="3880773"/>
          </a:xfrm>
          <a:prstGeom prst="rect">
            <a:avLst/>
          </a:prstGeom>
        </p:spPr>
        <p:txBody>
          <a:bodyPr>
            <a:normAutofit/>
          </a:bodyPr>
          <a:lstStyle/>
          <a:p>
            <a:pPr marL="0" indent="0" defTabSz="342900">
              <a:lnSpc>
                <a:spcPct val="80000"/>
              </a:lnSpc>
              <a:spcBef>
                <a:spcPts val="700"/>
              </a:spcBef>
              <a:buSzTx/>
              <a:buFont typeface="Wingdings 3"/>
              <a:buNone/>
              <a:defRPr sz="2475"/>
            </a:pPr>
            <a:endParaRPr sz="1200" dirty="0"/>
          </a:p>
          <a:p>
            <a:pPr marL="257175" indent="-257175" defTabSz="342900">
              <a:lnSpc>
                <a:spcPct val="80000"/>
              </a:lnSpc>
              <a:spcBef>
                <a:spcPts val="700"/>
              </a:spcBef>
              <a:defRPr sz="2475"/>
            </a:pPr>
            <a:r>
              <a:rPr dirty="0"/>
              <a:t>Identify who is at risk and why we’re at risk</a:t>
            </a:r>
            <a:endParaRPr sz="1200" dirty="0"/>
          </a:p>
          <a:p>
            <a:pPr marL="257175" indent="-257175" defTabSz="342900">
              <a:lnSpc>
                <a:spcPct val="80000"/>
              </a:lnSpc>
              <a:spcBef>
                <a:spcPts val="700"/>
              </a:spcBef>
              <a:defRPr sz="2475"/>
            </a:pPr>
            <a:r>
              <a:rPr dirty="0"/>
              <a:t>Know your rights – They are the same as </a:t>
            </a:r>
            <a:r>
              <a:rPr lang="en-US" dirty="0"/>
              <a:t>immigrants'</a:t>
            </a:r>
            <a:r>
              <a:rPr dirty="0"/>
              <a:t> rights</a:t>
            </a:r>
          </a:p>
          <a:p>
            <a:pPr marL="257175" indent="-257175" defTabSz="342900">
              <a:lnSpc>
                <a:spcPct val="80000"/>
              </a:lnSpc>
              <a:spcBef>
                <a:spcPts val="700"/>
              </a:spcBef>
              <a:defRPr sz="2475"/>
            </a:pPr>
            <a:r>
              <a:rPr dirty="0"/>
              <a:t>Recognize judicial warrants</a:t>
            </a:r>
          </a:p>
          <a:p>
            <a:pPr marL="257175" indent="-257175" defTabSz="342900">
              <a:lnSpc>
                <a:spcPct val="80000"/>
              </a:lnSpc>
              <a:spcBef>
                <a:spcPts val="700"/>
              </a:spcBef>
              <a:defRPr sz="2475"/>
            </a:pPr>
            <a:r>
              <a:rPr dirty="0"/>
              <a:t>ICE tactics</a:t>
            </a:r>
            <a:endParaRPr sz="1200" dirty="0"/>
          </a:p>
          <a:p>
            <a:pPr marL="257175" indent="-257175" defTabSz="342900">
              <a:lnSpc>
                <a:spcPct val="80000"/>
              </a:lnSpc>
              <a:spcBef>
                <a:spcPts val="700"/>
              </a:spcBef>
              <a:defRPr sz="2475"/>
            </a:pPr>
            <a:r>
              <a:rPr dirty="0"/>
              <a:t>How to respond respectfully, lawfully if ICE attempts to violate rights</a:t>
            </a:r>
            <a:endParaRPr sz="1200" dirty="0"/>
          </a:p>
          <a:p>
            <a:pPr marL="257175" indent="-257175" defTabSz="342900">
              <a:lnSpc>
                <a:spcPct val="80000"/>
              </a:lnSpc>
              <a:spcBef>
                <a:spcPts val="700"/>
              </a:spcBef>
              <a:defRPr sz="2475"/>
            </a:pPr>
            <a:r>
              <a:rPr dirty="0"/>
              <a:t>The importance of video recording </a:t>
            </a:r>
          </a:p>
          <a:p>
            <a:pPr marL="257175" indent="-257175" defTabSz="342900">
              <a:lnSpc>
                <a:spcPct val="80000"/>
              </a:lnSpc>
              <a:spcBef>
                <a:spcPts val="700"/>
              </a:spcBef>
              <a:defRPr sz="2475"/>
            </a:pPr>
            <a:r>
              <a:rPr dirty="0"/>
              <a:t>Other actions you can take</a:t>
            </a:r>
          </a:p>
          <a:p>
            <a:pPr marL="257175" indent="-257175" defTabSz="342900">
              <a:lnSpc>
                <a:spcPct val="80000"/>
              </a:lnSpc>
              <a:spcBef>
                <a:spcPts val="700"/>
              </a:spcBef>
              <a:defRPr sz="2475"/>
            </a:pPr>
            <a:r>
              <a:rPr dirty="0"/>
              <a:t>Resources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stretch>
            <a:fillRect/>
          </a:stretch>
        </p:blipFill>
        <p:spPr>
          <a:xfrm>
            <a:off x="818052" y="0"/>
            <a:ext cx="8864600" cy="6858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HOW TO RESPOND IF ICE SHOWS UP"/>
          <p:cNvSpPr txBox="1">
            <a:spLocks noGrp="1"/>
          </p:cNvSpPr>
          <p:nvPr>
            <p:ph type="title"/>
          </p:nvPr>
        </p:nvSpPr>
        <p:spPr>
          <a:xfrm>
            <a:off x="1089844" y="1881510"/>
            <a:ext cx="8596670" cy="724186"/>
          </a:xfrm>
          <a:prstGeom prst="rect">
            <a:avLst/>
          </a:prstGeom>
        </p:spPr>
        <p:txBody>
          <a:bodyPr>
            <a:normAutofit/>
          </a:bodyPr>
          <a:lstStyle/>
          <a:p>
            <a:pPr lvl="1"/>
            <a:r>
              <a:rPr dirty="0">
                <a:solidFill>
                  <a:schemeClr val="accent1">
                    <a:lumMod val="50000"/>
                  </a:schemeClr>
                </a:solidFill>
              </a:rPr>
              <a:t>H</a:t>
            </a:r>
            <a:r>
              <a:rPr lang="en-US" dirty="0">
                <a:solidFill>
                  <a:schemeClr val="accent1">
                    <a:lumMod val="50000"/>
                  </a:schemeClr>
                </a:solidFill>
              </a:rPr>
              <a:t>ow to Respond if ICE Shows Up</a:t>
            </a:r>
            <a:endParaRPr dirty="0">
              <a:solidFill>
                <a:schemeClr val="accent1">
                  <a:lumMod val="50000"/>
                </a:schemeClr>
              </a:solidFill>
            </a:endParaRPr>
          </a:p>
        </p:txBody>
      </p:sp>
      <p:sp>
        <p:nvSpPr>
          <p:cNvPr id="252" name="RESPOND RESPECTFULLY AND WITHIN THE LAW.…"/>
          <p:cNvSpPr txBox="1">
            <a:spLocks noGrp="1"/>
          </p:cNvSpPr>
          <p:nvPr>
            <p:ph type="body" sz="half" idx="1"/>
          </p:nvPr>
        </p:nvSpPr>
        <p:spPr>
          <a:xfrm>
            <a:off x="1089844" y="2943214"/>
            <a:ext cx="8596670" cy="2899549"/>
          </a:xfrm>
          <a:prstGeom prst="rect">
            <a:avLst/>
          </a:prstGeom>
        </p:spPr>
        <p:txBody>
          <a:bodyPr/>
          <a:lstStyle/>
          <a:p>
            <a:r>
              <a:rPr sz="2400" dirty="0"/>
              <a:t>RESPOND RESPECTFULLY AND WITHIN THE LAW.  </a:t>
            </a:r>
          </a:p>
          <a:p>
            <a:r>
              <a:rPr sz="2400" dirty="0"/>
              <a:t>EXERCISE YOUR RIGHT TO SILENCE.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71CABC-4B0E-3548-A9F8-E6282B67B60E}"/>
              </a:ext>
            </a:extLst>
          </p:cNvPr>
          <p:cNvSpPr txBox="1"/>
          <p:nvPr/>
        </p:nvSpPr>
        <p:spPr>
          <a:xfrm>
            <a:off x="1079405" y="625643"/>
            <a:ext cx="868336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solidFill>
                  <a:schemeClr val="accent1">
                    <a:lumMod val="50000"/>
                  </a:schemeClr>
                </a:solidFill>
              </a:rPr>
              <a:t>White House Chief of Staff – Stephen Miller - ordered ICE/CBP to arrest 3,000 per day without regard to immigration or criminal status</a:t>
            </a:r>
            <a:endParaRPr kumimoji="0" lang="en-US" sz="2400" b="0" i="0" u="none" strike="noStrike" cap="none" spc="0" normalizeH="0" baseline="0" dirty="0">
              <a:ln>
                <a:noFill/>
              </a:ln>
              <a:solidFill>
                <a:schemeClr val="accent1">
                  <a:lumMod val="50000"/>
                </a:schemeClr>
              </a:solidFill>
              <a:effectLst/>
              <a:uFillTx/>
              <a:latin typeface="Trebuchet MS"/>
              <a:ea typeface="Trebuchet MS"/>
              <a:cs typeface="Trebuchet MS"/>
              <a:sym typeface="Trebuchet MS"/>
            </a:endParaRPr>
          </a:p>
        </p:txBody>
      </p:sp>
      <p:sp>
        <p:nvSpPr>
          <p:cNvPr id="7" name="TextBox 6">
            <a:extLst>
              <a:ext uri="{FF2B5EF4-FFF2-40B4-BE49-F238E27FC236}">
                <a16:creationId xmlns:a16="http://schemas.microsoft.com/office/drawing/2014/main" id="{9CE81157-D4D9-2E24-B48F-22E8234A487C}"/>
              </a:ext>
            </a:extLst>
          </p:cNvPr>
          <p:cNvSpPr txBox="1"/>
          <p:nvPr/>
        </p:nvSpPr>
        <p:spPr>
          <a:xfrm>
            <a:off x="1079405" y="2275687"/>
            <a:ext cx="8786490"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ICE/CBP raids businesses / schools / healthcare /churches / organizations in 3 ways:</a:t>
            </a:r>
          </a:p>
          <a:p>
            <a:pPr lvl="0"/>
            <a:br>
              <a:rPr lang="en-US" dirty="0"/>
            </a:br>
            <a:r>
              <a:rPr lang="en-US" dirty="0"/>
              <a:t>…without warning to arrest multiple people.  Once on site they question, detain and arrest others.</a:t>
            </a:r>
          </a:p>
          <a:p>
            <a:pPr lvl="0"/>
            <a:br>
              <a:rPr lang="en-US" dirty="0"/>
            </a:br>
            <a:r>
              <a:rPr lang="en-US" dirty="0"/>
              <a:t>…come without warning to arrest a specific person through targeted enforcement.  Once on site they question, detain and arrest others.</a:t>
            </a:r>
          </a:p>
          <a:p>
            <a:br>
              <a:rPr lang="en-US" dirty="0"/>
            </a:br>
            <a:r>
              <a:rPr lang="en-US" dirty="0"/>
              <a:t>…go to perform an audit to inspect I-9 forms required by employers. I-9’s confirm employee identity and authorization to legally work in the U.S.</a:t>
            </a:r>
            <a:endParaRPr kumimoji="0" lang="en-US" b="0" i="0" u="none" strike="noStrike" cap="none" spc="0" normalizeH="0" baseline="0" dirty="0">
              <a:ln>
                <a:noFill/>
              </a:ln>
              <a:solidFill>
                <a:srgbClr val="000000"/>
              </a:solidFill>
              <a:effectLst/>
              <a:uFillTx/>
              <a:latin typeface="Trebuchet MS"/>
              <a:ea typeface="Trebuchet MS"/>
              <a:cs typeface="Trebuchet MS"/>
              <a:sym typeface="Trebuchet MS"/>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itle 1"/>
          <p:cNvSpPr txBox="1">
            <a:spLocks noGrp="1"/>
          </p:cNvSpPr>
          <p:nvPr>
            <p:ph type="title"/>
          </p:nvPr>
        </p:nvSpPr>
        <p:spPr>
          <a:xfrm>
            <a:off x="677333" y="1242118"/>
            <a:ext cx="8596670" cy="867508"/>
          </a:xfrm>
          <a:prstGeom prst="rect">
            <a:avLst/>
          </a:prstGeom>
        </p:spPr>
        <p:txBody>
          <a:bodyPr>
            <a:normAutofit/>
          </a:bodyPr>
          <a:lstStyle>
            <a:lvl1pPr algn="ctr">
              <a:defRPr>
                <a:solidFill>
                  <a:srgbClr val="7030A0"/>
                </a:solidFill>
              </a:defRPr>
            </a:lvl1pPr>
          </a:lstStyle>
          <a:p>
            <a:r>
              <a:rPr dirty="0">
                <a:solidFill>
                  <a:schemeClr val="accent1">
                    <a:lumMod val="50000"/>
                  </a:schemeClr>
                </a:solidFill>
              </a:rPr>
              <a:t>C</a:t>
            </a:r>
            <a:r>
              <a:rPr lang="en-US" dirty="0">
                <a:solidFill>
                  <a:schemeClr val="accent1">
                    <a:lumMod val="50000"/>
                  </a:schemeClr>
                </a:solidFill>
              </a:rPr>
              <a:t>laim Your Space – Private &amp; Public</a:t>
            </a:r>
            <a:endParaRPr dirty="0">
              <a:solidFill>
                <a:schemeClr val="accent1">
                  <a:lumMod val="50000"/>
                </a:schemeClr>
              </a:solidFill>
            </a:endParaRPr>
          </a:p>
        </p:txBody>
      </p:sp>
      <p:sp>
        <p:nvSpPr>
          <p:cNvPr id="258" name="Content Placeholder 2"/>
          <p:cNvSpPr txBox="1">
            <a:spLocks noGrp="1"/>
          </p:cNvSpPr>
          <p:nvPr>
            <p:ph type="body" idx="1"/>
          </p:nvPr>
        </p:nvSpPr>
        <p:spPr>
          <a:xfrm>
            <a:off x="945465" y="2217601"/>
            <a:ext cx="8596670" cy="3736313"/>
          </a:xfrm>
          <a:prstGeom prst="rect">
            <a:avLst/>
          </a:prstGeom>
        </p:spPr>
        <p:txBody>
          <a:bodyPr>
            <a:normAutofit/>
          </a:bodyPr>
          <a:lstStyle/>
          <a:p>
            <a:pPr>
              <a:defRPr sz="2800" b="1"/>
            </a:pPr>
            <a:r>
              <a:rPr sz="2400" dirty="0"/>
              <a:t>Public Space </a:t>
            </a:r>
            <a:r>
              <a:rPr sz="2400" b="0" dirty="0"/>
              <a:t>– Sidewalks, streets, public parks; we have no right to restrict ICE</a:t>
            </a:r>
          </a:p>
          <a:p>
            <a:pPr>
              <a:defRPr sz="2800" b="1"/>
            </a:pPr>
            <a:r>
              <a:rPr sz="2400" dirty="0"/>
              <a:t>Private Space </a:t>
            </a:r>
            <a:r>
              <a:rPr sz="2400" b="0" dirty="0"/>
              <a:t>– Home, car, office; ICE prohibited from entering UNLESS they have judicial warrant or UNLESS YOU CONSENT</a:t>
            </a:r>
          </a:p>
          <a:p>
            <a:pPr>
              <a:defRPr sz="2800" b="1"/>
            </a:pPr>
            <a:r>
              <a:rPr sz="2400" dirty="0"/>
              <a:t>Public/private spaces </a:t>
            </a:r>
            <a:r>
              <a:rPr sz="2400" b="0" dirty="0"/>
              <a:t>– Reception areas, coffee house, restaurant, faith sanctuary, schools, libraries.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itle 3"/>
          <p:cNvSpPr txBox="1">
            <a:spLocks noGrp="1"/>
          </p:cNvSpPr>
          <p:nvPr>
            <p:ph type="title"/>
          </p:nvPr>
        </p:nvSpPr>
        <p:spPr>
          <a:xfrm>
            <a:off x="1268599" y="1489623"/>
            <a:ext cx="8596670" cy="813564"/>
          </a:xfrm>
          <a:prstGeom prst="rect">
            <a:avLst/>
          </a:prstGeom>
        </p:spPr>
        <p:txBody>
          <a:bodyPr>
            <a:normAutofit/>
          </a:bodyPr>
          <a:lstStyle/>
          <a:p>
            <a:r>
              <a:rPr dirty="0">
                <a:solidFill>
                  <a:schemeClr val="accent1">
                    <a:lumMod val="50000"/>
                  </a:schemeClr>
                </a:solidFill>
              </a:rPr>
              <a:t>P</a:t>
            </a:r>
            <a:r>
              <a:rPr lang="en-US" dirty="0">
                <a:solidFill>
                  <a:schemeClr val="accent1">
                    <a:lumMod val="50000"/>
                  </a:schemeClr>
                </a:solidFill>
              </a:rPr>
              <a:t>rivate/Public Space</a:t>
            </a:r>
            <a:endParaRPr dirty="0">
              <a:solidFill>
                <a:schemeClr val="accent1">
                  <a:lumMod val="50000"/>
                </a:schemeClr>
              </a:solidFill>
            </a:endParaRPr>
          </a:p>
        </p:txBody>
      </p:sp>
      <p:sp>
        <p:nvSpPr>
          <p:cNvPr id="261" name="Content Placeholder 4"/>
          <p:cNvSpPr txBox="1">
            <a:spLocks noGrp="1"/>
          </p:cNvSpPr>
          <p:nvPr>
            <p:ph type="body" sz="half" idx="1"/>
          </p:nvPr>
        </p:nvSpPr>
        <p:spPr>
          <a:xfrm>
            <a:off x="1268599" y="2659170"/>
            <a:ext cx="8596670" cy="3005985"/>
          </a:xfrm>
          <a:prstGeom prst="rect">
            <a:avLst/>
          </a:prstGeom>
        </p:spPr>
        <p:txBody>
          <a:bodyPr>
            <a:normAutofit/>
          </a:bodyPr>
          <a:lstStyle/>
          <a:p>
            <a:pPr marL="342900" lvl="1" indent="-342900">
              <a:lnSpc>
                <a:spcPct val="80000"/>
              </a:lnSpc>
              <a:buSzTx/>
              <a:defRPr sz="2900"/>
            </a:pPr>
            <a:r>
              <a:rPr sz="2400" dirty="0"/>
              <a:t>Churches can control these spaces with signage, with locked doors</a:t>
            </a:r>
            <a:br>
              <a:rPr lang="en-US" sz="2400" dirty="0"/>
            </a:br>
            <a:endParaRPr sz="2400" dirty="0"/>
          </a:p>
          <a:p>
            <a:pPr>
              <a:lnSpc>
                <a:spcPct val="80000"/>
              </a:lnSpc>
              <a:buSzTx/>
              <a:defRPr sz="2900" b="1"/>
            </a:pPr>
            <a:r>
              <a:rPr sz="2400" dirty="0"/>
              <a:t>Withdraw permission for ICE to be there, </a:t>
            </a:r>
            <a:r>
              <a:rPr sz="2400" b="0" dirty="0"/>
              <a:t>if ICE</a:t>
            </a:r>
            <a:r>
              <a:rPr lang="en-US" sz="2400" b="0" dirty="0"/>
              <a:t> </a:t>
            </a:r>
            <a:r>
              <a:rPr sz="2400" b="0" dirty="0"/>
              <a:t>is disrupting the function of that space</a:t>
            </a:r>
            <a:br>
              <a:rPr lang="en-US" sz="2400" b="0" dirty="0"/>
            </a:br>
            <a:endParaRPr sz="2400" dirty="0"/>
          </a:p>
          <a:p>
            <a:pPr marL="342900" lvl="1" indent="-342900">
              <a:lnSpc>
                <a:spcPct val="80000"/>
              </a:lnSpc>
              <a:buSzTx/>
              <a:defRPr sz="2900"/>
            </a:pPr>
            <a:r>
              <a:rPr sz="2400" dirty="0"/>
              <a:t>If they don’t leave when they are told, they are trespassing</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6B7537-2097-C403-D8DA-40027B60C112}"/>
              </a:ext>
            </a:extLst>
          </p:cNvPr>
          <p:cNvSpPr txBox="1"/>
          <p:nvPr/>
        </p:nvSpPr>
        <p:spPr>
          <a:xfrm>
            <a:off x="1258159" y="728770"/>
            <a:ext cx="581640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1">
                    <a:lumMod val="50000"/>
                  </a:schemeClr>
                </a:solidFill>
                <a:effectLst/>
                <a:uFillTx/>
                <a:latin typeface="Trebuchet MS"/>
                <a:ea typeface="Trebuchet MS"/>
                <a:cs typeface="Trebuchet MS"/>
                <a:sym typeface="Trebuchet MS"/>
              </a:rPr>
              <a:t>Signage Examples</a:t>
            </a:r>
          </a:p>
        </p:txBody>
      </p:sp>
      <p:pic>
        <p:nvPicPr>
          <p:cNvPr id="4" name="Picture 3" descr="A close-up of a sign&#10;&#10;AI-generated content may be incorrect.">
            <a:extLst>
              <a:ext uri="{FF2B5EF4-FFF2-40B4-BE49-F238E27FC236}">
                <a16:creationId xmlns:a16="http://schemas.microsoft.com/office/drawing/2014/main" id="{E1CE8899-3C14-372F-18CC-6E3772E91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159" y="1831030"/>
            <a:ext cx="5942857" cy="3580952"/>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IF YOU ARE HELPING IMMIGRANTS AT HOME, CHURCH OR ELSEWHERE, MAKE A CONCERTED EFFORT NOT TO ASK THEM ABOUT THEIR LEGAL STATUS, THEIR NAME, COUNTRY OF ORIGIN. IF YOU ARE SUBSEQUENTLY DEALING WITH ICE, YOU CAN HONESTLY SAY YOU DO NOT KNOW THE ANSWERS TO THO"/>
          <p:cNvSpPr txBox="1">
            <a:spLocks noGrp="1"/>
          </p:cNvSpPr>
          <p:nvPr>
            <p:ph type="body" sz="half" idx="1"/>
          </p:nvPr>
        </p:nvSpPr>
        <p:spPr>
          <a:xfrm>
            <a:off x="911090" y="1488613"/>
            <a:ext cx="8596670" cy="3880773"/>
          </a:xfrm>
          <a:prstGeom prst="rect">
            <a:avLst/>
          </a:prstGeom>
        </p:spPr>
        <p:txBody>
          <a:bodyPr>
            <a:normAutofit fontScale="92500"/>
          </a:bodyPr>
          <a:lstStyle/>
          <a:p>
            <a:pPr marL="0" indent="0">
              <a:buNone/>
            </a:pPr>
            <a:r>
              <a:rPr sz="2400" dirty="0"/>
              <a:t>IF YOU ARE HELPING IMMIGRANTS AT HOME, CHURCH OR ELSEWHERE, MAKE A CONCERTED EFFORT NOT TO ASK THEM ABOUT THEIR LEGAL STATUS</a:t>
            </a:r>
            <a:r>
              <a:rPr lang="en-US" sz="2400" dirty="0"/>
              <a:t>:</a:t>
            </a:r>
            <a:r>
              <a:rPr sz="2400" dirty="0"/>
              <a:t> THEIR NAME, COUNTRY OF ORIGIN. </a:t>
            </a:r>
            <a:endParaRPr lang="en-US" sz="2400" dirty="0"/>
          </a:p>
          <a:p>
            <a:pPr marL="0" indent="0">
              <a:buNone/>
            </a:pPr>
            <a:endParaRPr lang="en-US" sz="2400" dirty="0"/>
          </a:p>
          <a:p>
            <a:pPr marL="0" indent="0">
              <a:buNone/>
            </a:pPr>
            <a:r>
              <a:rPr sz="2400" dirty="0"/>
              <a:t>IF YOU ARE SUBSEQUENTLY DEALING WITH ICE, YOU CAN HONESTLY SAY YOU DO NOT KNOW THE ANSWERS TO THOSE QUESTIONS. </a:t>
            </a:r>
            <a:endParaRPr lang="en-US" sz="2400" dirty="0"/>
          </a:p>
          <a:p>
            <a:pPr marL="0" indent="0">
              <a:buNone/>
            </a:pPr>
            <a:endParaRPr lang="en-US" sz="2400" dirty="0"/>
          </a:p>
          <a:p>
            <a:pPr marL="0" indent="0">
              <a:buNone/>
            </a:pPr>
            <a:r>
              <a:rPr sz="2400" dirty="0"/>
              <a:t>IF YOU DO KNOW ANSWERS, EXERCISE YOUR RIGHT TO REMAIN SILENT.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HURCHES AS EMPLOYERS"/>
          <p:cNvSpPr txBox="1">
            <a:spLocks noGrp="1"/>
          </p:cNvSpPr>
          <p:nvPr>
            <p:ph type="title"/>
          </p:nvPr>
        </p:nvSpPr>
        <p:spPr>
          <a:xfrm>
            <a:off x="2608936" y="3098800"/>
            <a:ext cx="5435033" cy="660400"/>
          </a:xfrm>
          <a:prstGeom prst="rect">
            <a:avLst/>
          </a:prstGeom>
        </p:spPr>
        <p:txBody>
          <a:bodyPr>
            <a:normAutofit/>
          </a:bodyPr>
          <a:lstStyle/>
          <a:p>
            <a:r>
              <a:rPr dirty="0">
                <a:solidFill>
                  <a:schemeClr val="accent1">
                    <a:lumMod val="50000"/>
                  </a:schemeClr>
                </a:solidFill>
              </a:rPr>
              <a:t>C</a:t>
            </a:r>
            <a:r>
              <a:rPr lang="en-US" dirty="0">
                <a:solidFill>
                  <a:schemeClr val="accent1">
                    <a:lumMod val="50000"/>
                  </a:schemeClr>
                </a:solidFill>
              </a:rPr>
              <a:t>hurches As Employers</a:t>
            </a:r>
            <a:endParaRPr dirty="0">
              <a:solidFill>
                <a:schemeClr val="accent1">
                  <a:lumMod val="50000"/>
                </a:schemeClr>
              </a:solidFil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 descr="Image"/>
          <p:cNvPicPr>
            <a:picLocks noChangeAspect="1"/>
          </p:cNvPicPr>
          <p:nvPr/>
        </p:nvPicPr>
        <p:blipFill>
          <a:blip r:embed="rId2"/>
          <a:stretch>
            <a:fillRect/>
          </a:stretch>
        </p:blipFill>
        <p:spPr>
          <a:xfrm>
            <a:off x="797426" y="-116878"/>
            <a:ext cx="8864600" cy="6858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Image" descr="Image"/>
          <p:cNvPicPr>
            <a:picLocks noChangeAspect="1"/>
          </p:cNvPicPr>
          <p:nvPr/>
        </p:nvPicPr>
        <p:blipFill>
          <a:blip r:embed="rId2"/>
          <a:stretch>
            <a:fillRect/>
          </a:stretch>
        </p:blipFill>
        <p:spPr>
          <a:xfrm>
            <a:off x="824928" y="0"/>
            <a:ext cx="8864600" cy="6858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Double-click to edit"/>
          <p:cNvSpPr txBox="1">
            <a:spLocks noGrp="1"/>
          </p:cNvSpPr>
          <p:nvPr>
            <p:ph type="title"/>
          </p:nvPr>
        </p:nvSpPr>
        <p:spPr>
          <a:xfrm>
            <a:off x="677333" y="609600"/>
            <a:ext cx="8596670" cy="856129"/>
          </a:xfrm>
          <a:prstGeom prst="rect">
            <a:avLst/>
          </a:prstGeom>
        </p:spPr>
        <p:txBody>
          <a:bodyPr/>
          <a:lstStyle/>
          <a:p>
            <a:r>
              <a:rPr lang="en-US" dirty="0">
                <a:solidFill>
                  <a:schemeClr val="accent1">
                    <a:lumMod val="50000"/>
                  </a:schemeClr>
                </a:solidFill>
              </a:rPr>
              <a:t>Who is at risk?</a:t>
            </a:r>
            <a:endParaRPr dirty="0">
              <a:solidFill>
                <a:schemeClr val="accent1">
                  <a:lumMod val="50000"/>
                </a:schemeClr>
              </a:solidFill>
            </a:endParaRPr>
          </a:p>
        </p:txBody>
      </p:sp>
      <p:sp>
        <p:nvSpPr>
          <p:cNvPr id="174" name="Double-click to edit"/>
          <p:cNvSpPr txBox="1">
            <a:spLocks noGrp="1"/>
          </p:cNvSpPr>
          <p:nvPr>
            <p:ph type="body" sz="half" idx="1"/>
          </p:nvPr>
        </p:nvSpPr>
        <p:spPr>
          <a:xfrm>
            <a:off x="677333" y="1609259"/>
            <a:ext cx="8596670" cy="3880773"/>
          </a:xfrm>
          <a:prstGeom prst="rect">
            <a:avLst/>
          </a:prstGeom>
        </p:spPr>
        <p:txBody>
          <a:bodyPr>
            <a:normAutofit lnSpcReduction="10000"/>
          </a:bodyPr>
          <a:lstStyle/>
          <a:p>
            <a:r>
              <a:rPr lang="en-US" dirty="0"/>
              <a:t>8-million immigrants in the US are undocumented (no legal status);</a:t>
            </a:r>
          </a:p>
          <a:p>
            <a:r>
              <a:rPr lang="en-US" dirty="0"/>
              <a:t>6-million immigrants are known to DHS/ICE because of a prior grant of some temporary status or protection – like TPS, humanitarian parole, DACA – or because they have an active case in immigration court;</a:t>
            </a:r>
            <a:br>
              <a:rPr lang="en-US" dirty="0"/>
            </a:br>
            <a:br>
              <a:rPr lang="en-US" dirty="0"/>
            </a:br>
            <a:r>
              <a:rPr lang="en-US" dirty="0">
                <a:highlight>
                  <a:srgbClr val="FFFF00"/>
                </a:highlight>
              </a:rPr>
              <a:t>Trump is actively stripping these temporary protections and accelerating the pace (and denials) of immigration court hearings.</a:t>
            </a:r>
          </a:p>
          <a:p>
            <a:r>
              <a:rPr lang="en-US" dirty="0"/>
              <a:t>Even people who are legally present or have permanent legal status (green cards), or are waiting for decision on lawful application, have been subjected to detention and deportation. </a:t>
            </a:r>
            <a:r>
              <a:rPr lang="en-US" b="1" dirty="0">
                <a:solidFill>
                  <a:schemeClr val="accent1">
                    <a:lumMod val="50000"/>
                  </a:schemeClr>
                </a:solidFill>
              </a:rPr>
              <a:t>In some cases, even US citizens have been detained and deported. </a:t>
            </a:r>
            <a:br>
              <a:rPr lang="en-US" dirty="0"/>
            </a:br>
            <a:br>
              <a:rPr lang="en-US" dirty="0"/>
            </a:br>
            <a:r>
              <a:rPr lang="en-US" sz="1200" dirty="0">
                <a:solidFill>
                  <a:schemeClr val="accent1">
                    <a:lumMod val="75000"/>
                  </a:schemeClr>
                </a:solidFill>
              </a:rPr>
              <a:t>Sources: The Politics of Immigration: Questions and Answers, Guskin and Wilson (2d ed. 2017); Pew Research Center (pewresearch.org): 2025 report; PBS.org Feb 6, 2025; “Who are the millions of immigrants Trump wants to deport?”, New York Times, 01/24/25.</a:t>
            </a:r>
            <a:endParaRPr lang="en-US" dirty="0">
              <a:solidFill>
                <a:schemeClr val="accent1">
                  <a:lumMod val="75000"/>
                </a:schemeClr>
              </a:solidFill>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stretch>
            <a:fillRect/>
          </a:stretch>
        </p:blipFill>
        <p:spPr>
          <a:xfrm>
            <a:off x="818052" y="0"/>
            <a:ext cx="8864600" cy="6858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HE IMPORTANCE OF VIDEO RECORDING ENCOUNTERS WITH ICE"/>
          <p:cNvSpPr txBox="1">
            <a:spLocks noGrp="1"/>
          </p:cNvSpPr>
          <p:nvPr>
            <p:ph type="title"/>
          </p:nvPr>
        </p:nvSpPr>
        <p:spPr>
          <a:xfrm>
            <a:off x="1144845" y="2768600"/>
            <a:ext cx="8596670" cy="1320800"/>
          </a:xfrm>
          <a:prstGeom prst="rect">
            <a:avLst/>
          </a:prstGeom>
        </p:spPr>
        <p:txBody>
          <a:bodyPr>
            <a:normAutofit/>
          </a:bodyPr>
          <a:lstStyle/>
          <a:p>
            <a:pPr algn="ctr"/>
            <a:r>
              <a:rPr dirty="0">
                <a:solidFill>
                  <a:schemeClr val="accent1">
                    <a:lumMod val="50000"/>
                  </a:schemeClr>
                </a:solidFill>
              </a:rPr>
              <a:t>T</a:t>
            </a:r>
            <a:r>
              <a:rPr lang="en-US" dirty="0">
                <a:solidFill>
                  <a:schemeClr val="accent1">
                    <a:lumMod val="50000"/>
                  </a:schemeClr>
                </a:solidFill>
              </a:rPr>
              <a:t>he Importance of Video Recording Encounters with ICE</a:t>
            </a:r>
            <a:endParaRPr dirty="0">
              <a:solidFill>
                <a:schemeClr val="accent1">
                  <a:lumMod val="50000"/>
                </a:schemeClr>
              </a:solidFill>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le 1"/>
          <p:cNvSpPr txBox="1">
            <a:spLocks noGrp="1"/>
          </p:cNvSpPr>
          <p:nvPr>
            <p:ph type="title"/>
          </p:nvPr>
        </p:nvSpPr>
        <p:spPr>
          <a:xfrm>
            <a:off x="677333" y="919013"/>
            <a:ext cx="8596670" cy="729206"/>
          </a:xfrm>
          <a:prstGeom prst="rect">
            <a:avLst/>
          </a:prstGeom>
        </p:spPr>
        <p:txBody>
          <a:bodyPr/>
          <a:lstStyle>
            <a:lvl1pPr>
              <a:defRPr b="1">
                <a:solidFill>
                  <a:srgbClr val="236292"/>
                </a:solidFill>
              </a:defRPr>
            </a:lvl1pPr>
          </a:lstStyle>
          <a:p>
            <a:r>
              <a:rPr b="0" dirty="0">
                <a:solidFill>
                  <a:schemeClr val="accent1">
                    <a:lumMod val="50000"/>
                  </a:schemeClr>
                </a:solidFill>
              </a:rPr>
              <a:t>Recording with cell phone….</a:t>
            </a:r>
          </a:p>
        </p:txBody>
      </p:sp>
      <p:sp>
        <p:nvSpPr>
          <p:cNvPr id="287" name="Rectangle 2"/>
          <p:cNvSpPr txBox="1">
            <a:spLocks noGrp="1"/>
          </p:cNvSpPr>
          <p:nvPr>
            <p:ph type="body" idx="1"/>
          </p:nvPr>
        </p:nvSpPr>
        <p:spPr>
          <a:xfrm>
            <a:off x="677333" y="1855923"/>
            <a:ext cx="8912508" cy="4366558"/>
          </a:xfrm>
          <a:prstGeom prst="rect">
            <a:avLst/>
          </a:prstGeom>
        </p:spPr>
        <p:txBody>
          <a:bodyPr anchor="ctr">
            <a:normAutofit fontScale="47500" lnSpcReduction="20000"/>
          </a:bodyPr>
          <a:lstStyle/>
          <a:p>
            <a:pPr defTabSz="905255">
              <a:spcBef>
                <a:spcPts val="0"/>
              </a:spcBef>
              <a:buClrTx/>
              <a:buSzPct val="100000"/>
              <a:buFont typeface="Wingdings" panose="05000000000000000000" pitchFamily="2" charset="2"/>
              <a:buChar char="§"/>
              <a:defRPr sz="2376">
                <a:solidFill>
                  <a:srgbClr val="000000"/>
                </a:solidFill>
                <a:latin typeface="Arial"/>
                <a:ea typeface="Arial"/>
                <a:cs typeface="Arial"/>
                <a:sym typeface="Arial"/>
              </a:defRPr>
            </a:pPr>
            <a:r>
              <a:rPr sz="5100" dirty="0"/>
              <a:t>Feds or HPD do not have a “reasonable expectation of privacy” if interacting with protesters on public street or raiding a home, business, or public place. </a:t>
            </a:r>
          </a:p>
          <a:p>
            <a:pPr defTabSz="905255">
              <a:spcBef>
                <a:spcPts val="0"/>
              </a:spcBef>
              <a:buSzTx/>
              <a:buFont typeface="Wingdings" panose="05000000000000000000" pitchFamily="2" charset="2"/>
              <a:buChar char="§"/>
              <a:defRPr sz="2376">
                <a:solidFill>
                  <a:srgbClr val="000000"/>
                </a:solidFill>
                <a:latin typeface="Arial"/>
                <a:ea typeface="Arial"/>
                <a:cs typeface="Arial"/>
                <a:sym typeface="Arial"/>
              </a:defRPr>
            </a:pPr>
            <a:endParaRPr sz="5100" dirty="0"/>
          </a:p>
          <a:p>
            <a:pPr defTabSz="905255">
              <a:spcBef>
                <a:spcPts val="0"/>
              </a:spcBef>
              <a:buClrTx/>
              <a:buSzPct val="100000"/>
              <a:buFont typeface="Wingdings" panose="05000000000000000000" pitchFamily="2" charset="2"/>
              <a:buChar char="§"/>
              <a:defRPr sz="2376">
                <a:solidFill>
                  <a:srgbClr val="000000"/>
                </a:solidFill>
                <a:latin typeface="Arial"/>
                <a:ea typeface="Arial"/>
                <a:cs typeface="Arial"/>
                <a:sym typeface="Arial"/>
              </a:defRPr>
            </a:pPr>
            <a:r>
              <a:rPr sz="5100" dirty="0"/>
              <a:t>Can record (photo/video/audio) as an observer. </a:t>
            </a:r>
          </a:p>
          <a:p>
            <a:pPr defTabSz="905255">
              <a:spcBef>
                <a:spcPts val="0"/>
              </a:spcBef>
              <a:buSzTx/>
              <a:buFont typeface="Wingdings" panose="05000000000000000000" pitchFamily="2" charset="2"/>
              <a:buChar char="§"/>
              <a:defRPr sz="2376">
                <a:solidFill>
                  <a:srgbClr val="000000"/>
                </a:solidFill>
                <a:latin typeface="Arial"/>
                <a:ea typeface="Arial"/>
                <a:cs typeface="Arial"/>
                <a:sym typeface="Arial"/>
              </a:defRPr>
            </a:pPr>
            <a:endParaRPr sz="5100" dirty="0"/>
          </a:p>
          <a:p>
            <a:pPr defTabSz="905255">
              <a:spcBef>
                <a:spcPts val="0"/>
              </a:spcBef>
              <a:buClrTx/>
              <a:buSzPct val="100000"/>
              <a:buFont typeface="Wingdings" panose="05000000000000000000" pitchFamily="2" charset="2"/>
              <a:buChar char="§"/>
              <a:defRPr sz="2376">
                <a:solidFill>
                  <a:srgbClr val="000000"/>
                </a:solidFill>
                <a:latin typeface="Arial"/>
                <a:ea typeface="Arial"/>
                <a:cs typeface="Arial"/>
                <a:sym typeface="Arial"/>
              </a:defRPr>
            </a:pPr>
            <a:r>
              <a:rPr sz="5100" dirty="0"/>
              <a:t>Observers cannot “interfere” with an ICE action, but can record.</a:t>
            </a:r>
          </a:p>
          <a:p>
            <a:pPr defTabSz="905255">
              <a:spcBef>
                <a:spcPts val="0"/>
              </a:spcBef>
              <a:buSzTx/>
              <a:buFont typeface="Wingdings" panose="05000000000000000000" pitchFamily="2" charset="2"/>
              <a:buChar char="§"/>
              <a:defRPr sz="2376">
                <a:solidFill>
                  <a:srgbClr val="000000"/>
                </a:solidFill>
                <a:latin typeface="Arial"/>
                <a:ea typeface="Arial"/>
                <a:cs typeface="Arial"/>
                <a:sym typeface="Arial"/>
              </a:defRPr>
            </a:pPr>
            <a:endParaRPr sz="5100" dirty="0"/>
          </a:p>
          <a:p>
            <a:pPr defTabSz="905255">
              <a:spcBef>
                <a:spcPts val="0"/>
              </a:spcBef>
              <a:buClrTx/>
              <a:buSzPct val="100000"/>
              <a:buFont typeface="Wingdings" panose="05000000000000000000" pitchFamily="2" charset="2"/>
              <a:buChar char="§"/>
              <a:defRPr sz="2376">
                <a:solidFill>
                  <a:srgbClr val="000000"/>
                </a:solidFill>
                <a:latin typeface="Arial"/>
                <a:ea typeface="Arial"/>
                <a:cs typeface="Arial"/>
                <a:sym typeface="Arial"/>
              </a:defRPr>
            </a:pPr>
            <a:r>
              <a:rPr sz="5100" dirty="0"/>
              <a:t>If challenged, politely and calmly assert your rights to document.</a:t>
            </a:r>
          </a:p>
          <a:p>
            <a:pPr defTabSz="905255">
              <a:spcBef>
                <a:spcPts val="0"/>
              </a:spcBef>
              <a:buClrTx/>
              <a:buSzPct val="100000"/>
              <a:buFont typeface="Wingdings" panose="05000000000000000000" pitchFamily="2" charset="2"/>
              <a:buChar char="Ø"/>
              <a:defRPr sz="2376">
                <a:solidFill>
                  <a:srgbClr val="000000"/>
                </a:solidFill>
                <a:latin typeface="Arial"/>
                <a:ea typeface="Arial"/>
                <a:cs typeface="Arial"/>
                <a:sym typeface="Arial"/>
              </a:defRPr>
            </a:pPr>
            <a:endParaRPr sz="2400" dirty="0"/>
          </a:p>
          <a:p>
            <a:pPr marL="339470" indent="-339470" defTabSz="905255">
              <a:spcBef>
                <a:spcPts val="0"/>
              </a:spcBef>
              <a:buClrTx/>
              <a:buSzPct val="100000"/>
              <a:defRPr sz="2376">
                <a:solidFill>
                  <a:srgbClr val="000000"/>
                </a:solidFill>
                <a:latin typeface="Arial"/>
                <a:ea typeface="Arial"/>
                <a:cs typeface="Arial"/>
                <a:sym typeface="Arial"/>
              </a:defRPr>
            </a:pPr>
            <a:endParaRPr dirty="0"/>
          </a:p>
          <a:p>
            <a:pPr marL="339470" indent="-339470" defTabSz="905255">
              <a:spcBef>
                <a:spcPts val="0"/>
              </a:spcBef>
              <a:buClrTx/>
              <a:buSzPct val="100000"/>
              <a:defRPr sz="2376">
                <a:solidFill>
                  <a:srgbClr val="000000"/>
                </a:solidFill>
                <a:latin typeface="Arial"/>
                <a:ea typeface="Arial"/>
                <a:cs typeface="Arial"/>
                <a:sym typeface="Arial"/>
              </a:defRPr>
            </a:pPr>
            <a:endParaRPr dirty="0"/>
          </a:p>
          <a:p>
            <a:pPr marL="339470" indent="-339470" defTabSz="905255">
              <a:spcBef>
                <a:spcPts val="0"/>
              </a:spcBef>
              <a:buClrTx/>
              <a:buSzPct val="100000"/>
              <a:defRPr sz="2376">
                <a:solidFill>
                  <a:srgbClr val="000000"/>
                </a:solidFill>
                <a:latin typeface="Arial"/>
                <a:ea typeface="Arial"/>
                <a:cs typeface="Arial"/>
                <a:sym typeface="Arial"/>
              </a:defRPr>
            </a:pPr>
            <a:endParaRPr dirty="0"/>
          </a:p>
          <a:p>
            <a:pPr marL="339470" indent="-339470" defTabSz="905255">
              <a:spcBef>
                <a:spcPts val="0"/>
              </a:spcBef>
              <a:buClrTx/>
              <a:buSzPct val="100000"/>
              <a:defRPr sz="2376">
                <a:solidFill>
                  <a:srgbClr val="000000"/>
                </a:solidFill>
                <a:latin typeface="Arial"/>
                <a:ea typeface="Arial"/>
                <a:cs typeface="Arial"/>
                <a:sym typeface="Arial"/>
              </a:defRPr>
            </a:pPr>
            <a:endParaRPr dirty="0"/>
          </a:p>
          <a:p>
            <a:pPr marL="0" indent="0" defTabSz="905255">
              <a:spcBef>
                <a:spcPts val="0"/>
              </a:spcBef>
              <a:buSzTx/>
              <a:buFont typeface="Wingdings 3"/>
              <a:buNone/>
              <a:defRPr sz="1386">
                <a:solidFill>
                  <a:srgbClr val="000000"/>
                </a:solidFill>
              </a:defRPr>
            </a:pPr>
            <a:endParaRPr dirty="0"/>
          </a:p>
          <a:p>
            <a:pPr marL="0" indent="0" defTabSz="905255">
              <a:spcBef>
                <a:spcPts val="0"/>
              </a:spcBef>
              <a:buSzTx/>
              <a:buFont typeface="Wingdings 3"/>
              <a:buNone/>
              <a:defRPr sz="1386">
                <a:solidFill>
                  <a:srgbClr val="000000"/>
                </a:solidFill>
                <a:latin typeface="Arial"/>
                <a:ea typeface="Arial"/>
                <a:cs typeface="Arial"/>
                <a:sym typeface="Arial"/>
              </a:defRPr>
            </a:pPr>
            <a:br>
              <a:rPr dirty="0"/>
            </a:br>
            <a:br>
              <a:rPr dirty="0"/>
            </a:b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itle 1"/>
          <p:cNvSpPr txBox="1">
            <a:spLocks noGrp="1"/>
          </p:cNvSpPr>
          <p:nvPr>
            <p:ph type="title"/>
          </p:nvPr>
        </p:nvSpPr>
        <p:spPr>
          <a:xfrm>
            <a:off x="677333" y="300941"/>
            <a:ext cx="8596670" cy="636609"/>
          </a:xfrm>
          <a:prstGeom prst="rect">
            <a:avLst/>
          </a:prstGeom>
        </p:spPr>
        <p:txBody>
          <a:bodyPr>
            <a:normAutofit fontScale="90000"/>
          </a:bodyPr>
          <a:lstStyle/>
          <a:p>
            <a:pPr defTabSz="265175">
              <a:defRPr sz="1856">
                <a:solidFill>
                  <a:srgbClr val="000000"/>
                </a:solidFill>
              </a:defRPr>
            </a:pPr>
            <a:r>
              <a:rPr sz="4000" dirty="0">
                <a:solidFill>
                  <a:schemeClr val="accent1">
                    <a:lumMod val="50000"/>
                  </a:schemeClr>
                </a:solidFill>
              </a:rPr>
              <a:t>G</a:t>
            </a:r>
            <a:r>
              <a:rPr lang="en-US" sz="4000" dirty="0">
                <a:solidFill>
                  <a:schemeClr val="accent1">
                    <a:lumMod val="50000"/>
                  </a:schemeClr>
                </a:solidFill>
              </a:rPr>
              <a:t>eneral Rules in Hawaii - Recording</a:t>
            </a:r>
            <a:br>
              <a:rPr dirty="0"/>
            </a:br>
            <a:endParaRPr dirty="0"/>
          </a:p>
        </p:txBody>
      </p:sp>
      <p:sp>
        <p:nvSpPr>
          <p:cNvPr id="290" name="Content Placeholder 5"/>
          <p:cNvSpPr txBox="1">
            <a:spLocks noGrp="1"/>
          </p:cNvSpPr>
          <p:nvPr>
            <p:ph type="body" idx="1"/>
          </p:nvPr>
        </p:nvSpPr>
        <p:spPr>
          <a:xfrm>
            <a:off x="677333" y="943335"/>
            <a:ext cx="8596670" cy="5613724"/>
          </a:xfrm>
          <a:prstGeom prst="rect">
            <a:avLst/>
          </a:prstGeom>
        </p:spPr>
        <p:txBody>
          <a:bodyPr>
            <a:normAutofit lnSpcReduction="10000"/>
          </a:bodyPr>
          <a:lstStyle/>
          <a:p>
            <a:pPr marL="339470" indent="-339470" defTabSz="452627">
              <a:spcBef>
                <a:spcPts val="900"/>
              </a:spcBef>
              <a:defRPr sz="2376"/>
            </a:pPr>
            <a:r>
              <a:rPr dirty="0"/>
              <a:t>Document </a:t>
            </a:r>
            <a:r>
              <a:rPr b="1" i="1" dirty="0"/>
              <a:t>any</a:t>
            </a:r>
            <a:r>
              <a:rPr dirty="0"/>
              <a:t> ICE encounter as an observer </a:t>
            </a:r>
          </a:p>
          <a:p>
            <a:pPr marL="339470" indent="-339470" defTabSz="452627">
              <a:spcBef>
                <a:spcPts val="900"/>
              </a:spcBef>
              <a:defRPr sz="2376" b="1" i="1"/>
            </a:pPr>
            <a:r>
              <a:rPr dirty="0"/>
              <a:t>If at all possible, multiple people </a:t>
            </a:r>
            <a:r>
              <a:rPr b="0" i="0" dirty="0"/>
              <a:t>should record ICE actions with cell phones</a:t>
            </a:r>
          </a:p>
          <a:p>
            <a:pPr marL="339470" indent="-339470" defTabSz="452627">
              <a:spcBef>
                <a:spcPts val="900"/>
              </a:spcBef>
              <a:defRPr sz="2376"/>
            </a:pPr>
            <a:r>
              <a:rPr dirty="0"/>
              <a:t>Your goal - clearly document what is happening: was there a valid assertion of rights? Request for attorney? Illegal arrest?</a:t>
            </a:r>
          </a:p>
          <a:p>
            <a:pPr marL="339470" indent="-339470" defTabSz="452627">
              <a:spcBef>
                <a:spcPts val="900"/>
              </a:spcBef>
              <a:defRPr sz="2376"/>
            </a:pPr>
            <a:r>
              <a:rPr dirty="0"/>
              <a:t>Video may stop ICE from additional unlawful arrests of others at the scene</a:t>
            </a:r>
          </a:p>
          <a:p>
            <a:pPr marL="339470" indent="-339470" defTabSz="452627">
              <a:spcBef>
                <a:spcPts val="900"/>
              </a:spcBef>
              <a:defRPr sz="2376"/>
            </a:pPr>
            <a:r>
              <a:rPr dirty="0"/>
              <a:t>Videos can be used in immigration court, and to support lawsuits against systemic law violations</a:t>
            </a:r>
          </a:p>
          <a:p>
            <a:pPr marL="339470" indent="-339470" defTabSz="452627">
              <a:spcBef>
                <a:spcPts val="900"/>
              </a:spcBef>
              <a:defRPr sz="2376"/>
            </a:pPr>
            <a:r>
              <a:rPr dirty="0"/>
              <a:t>Do not obstruct agents; give space and give up more space if told to back up. Announce you are recording - it is your right and narrate as you record. </a:t>
            </a:r>
            <a:r>
              <a:rPr b="1" dirty="0"/>
              <a:t>Key is to be a lawful, non-violent witness</a:t>
            </a:r>
            <a:endParaRPr dirty="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2"/>
          <a:stretch>
            <a:fillRect/>
          </a:stretch>
        </p:blipFill>
        <p:spPr>
          <a:xfrm>
            <a:off x="797426" y="-55001"/>
            <a:ext cx="8864600" cy="6858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4"/>
          <p:cNvSpPr txBox="1">
            <a:spLocks noGrp="1"/>
          </p:cNvSpPr>
          <p:nvPr>
            <p:ph type="title"/>
          </p:nvPr>
        </p:nvSpPr>
        <p:spPr>
          <a:xfrm>
            <a:off x="677333" y="609600"/>
            <a:ext cx="8596670" cy="1320800"/>
          </a:xfrm>
          <a:prstGeom prst="rect">
            <a:avLst/>
          </a:prstGeom>
        </p:spPr>
        <p:txBody>
          <a:bodyPr>
            <a:normAutofit/>
          </a:bodyPr>
          <a:lstStyle/>
          <a:p>
            <a:pPr>
              <a:defRPr>
                <a:solidFill>
                  <a:srgbClr val="7030A0"/>
                </a:solidFill>
              </a:defRPr>
            </a:pPr>
            <a:r>
              <a:rPr dirty="0">
                <a:solidFill>
                  <a:schemeClr val="accent1">
                    <a:lumMod val="50000"/>
                  </a:schemeClr>
                </a:solidFill>
              </a:rPr>
              <a:t>G</a:t>
            </a:r>
            <a:r>
              <a:rPr lang="en-US" dirty="0">
                <a:solidFill>
                  <a:schemeClr val="accent1">
                    <a:lumMod val="50000"/>
                  </a:schemeClr>
                </a:solidFill>
              </a:rPr>
              <a:t>eneral Rules in Hawaii</a:t>
            </a:r>
            <a:br>
              <a:rPr lang="en-US" dirty="0">
                <a:solidFill>
                  <a:schemeClr val="accent1">
                    <a:lumMod val="50000"/>
                  </a:schemeClr>
                </a:solidFill>
              </a:rPr>
            </a:br>
            <a:r>
              <a:rPr lang="en-US" dirty="0">
                <a:solidFill>
                  <a:schemeClr val="accent1">
                    <a:lumMod val="50000"/>
                  </a:schemeClr>
                </a:solidFill>
              </a:rPr>
              <a:t>Recording… if Arrested</a:t>
            </a:r>
            <a:endParaRPr dirty="0">
              <a:solidFill>
                <a:schemeClr val="accent1">
                  <a:lumMod val="50000"/>
                </a:schemeClr>
              </a:solidFill>
            </a:endParaRPr>
          </a:p>
        </p:txBody>
      </p:sp>
      <p:sp>
        <p:nvSpPr>
          <p:cNvPr id="297" name="Content Placeholder 5"/>
          <p:cNvSpPr txBox="1">
            <a:spLocks noGrp="1"/>
          </p:cNvSpPr>
          <p:nvPr>
            <p:ph type="body" idx="1"/>
          </p:nvPr>
        </p:nvSpPr>
        <p:spPr>
          <a:xfrm>
            <a:off x="677333" y="1817224"/>
            <a:ext cx="8596670" cy="4224139"/>
          </a:xfrm>
          <a:prstGeom prst="rect">
            <a:avLst/>
          </a:prstGeom>
        </p:spPr>
        <p:txBody>
          <a:bodyPr/>
          <a:lstStyle/>
          <a:p>
            <a:pPr>
              <a:defRPr sz="2400">
                <a:solidFill>
                  <a:srgbClr val="000000"/>
                </a:solidFill>
                <a:latin typeface="Arial"/>
                <a:ea typeface="Arial"/>
                <a:cs typeface="Arial"/>
                <a:sym typeface="Arial"/>
              </a:defRPr>
            </a:pPr>
            <a:r>
              <a:rPr dirty="0"/>
              <a:t>Feds or HPD cannot destroy our recordings, and must return them to us.</a:t>
            </a:r>
          </a:p>
          <a:p>
            <a:pPr>
              <a:defRPr sz="2400"/>
            </a:pPr>
            <a:r>
              <a:rPr dirty="0"/>
              <a:t>Feds or HPD cannot take or view our recordings without a warrant.  However, laws are unsettled as to whether Feds or HPD can review our recordings if arrested.</a:t>
            </a:r>
          </a:p>
          <a:p>
            <a:pPr>
              <a:defRPr sz="2400"/>
            </a:pPr>
            <a:r>
              <a:rPr dirty="0"/>
              <a:t>Feds or HPD cannot force us to provide a passcode to our device without a warrant.</a:t>
            </a:r>
          </a:p>
          <a:p>
            <a:pPr>
              <a:defRPr sz="2400"/>
            </a:pPr>
            <a:r>
              <a:rPr dirty="0"/>
              <a:t>To restrict access, turnoff biometric data facial recognition and fingerprint recognition; </a:t>
            </a:r>
            <a:r>
              <a:rPr lang="en-US" dirty="0"/>
              <a:t>so,</a:t>
            </a:r>
            <a:r>
              <a:rPr dirty="0"/>
              <a:t> they cannot hold our phone to our faces for access.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age" descr="Image"/>
          <p:cNvPicPr>
            <a:picLocks noChangeAspect="1"/>
          </p:cNvPicPr>
          <p:nvPr/>
        </p:nvPicPr>
        <p:blipFill>
          <a:blip r:embed="rId2"/>
          <a:stretch>
            <a:fillRect/>
          </a:stretch>
        </p:blipFill>
        <p:spPr>
          <a:xfrm>
            <a:off x="811177" y="0"/>
            <a:ext cx="8864600" cy="6858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2"/>
          <a:stretch>
            <a:fillRect/>
          </a:stretch>
        </p:blipFill>
        <p:spPr>
          <a:xfrm>
            <a:off x="811177" y="0"/>
            <a:ext cx="8864600" cy="6858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2"/>
          <a:stretch>
            <a:fillRect/>
          </a:stretch>
        </p:blipFill>
        <p:spPr>
          <a:xfrm>
            <a:off x="804302" y="0"/>
            <a:ext cx="8864600" cy="6858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Other actions churches can take"/>
          <p:cNvSpPr txBox="1">
            <a:spLocks noGrp="1"/>
          </p:cNvSpPr>
          <p:nvPr>
            <p:ph type="title"/>
          </p:nvPr>
        </p:nvSpPr>
        <p:spPr>
          <a:xfrm>
            <a:off x="986717" y="1382929"/>
            <a:ext cx="8596670" cy="1320800"/>
          </a:xfrm>
          <a:prstGeom prst="rect">
            <a:avLst/>
          </a:prstGeom>
        </p:spPr>
        <p:txBody>
          <a:bodyPr/>
          <a:lstStyle/>
          <a:p>
            <a:r>
              <a:rPr dirty="0">
                <a:solidFill>
                  <a:schemeClr val="accent1">
                    <a:lumMod val="50000"/>
                  </a:schemeClr>
                </a:solidFill>
              </a:rPr>
              <a:t>Other actions churches can take</a:t>
            </a:r>
          </a:p>
        </p:txBody>
      </p:sp>
      <p:sp>
        <p:nvSpPr>
          <p:cNvPr id="312" name="Contact an Indivisible Chapter on your island (IndivisibleHawaii.org) to access important resources for helping immigrants and dealing with ICE, including asking for Know Your Rights Cards. They can also inform you if there are any Rapid Response groups "/>
          <p:cNvSpPr txBox="1">
            <a:spLocks noGrp="1"/>
          </p:cNvSpPr>
          <p:nvPr>
            <p:ph type="body" sz="half" idx="1"/>
          </p:nvPr>
        </p:nvSpPr>
        <p:spPr>
          <a:xfrm>
            <a:off x="986717" y="2841233"/>
            <a:ext cx="8596670" cy="3600819"/>
          </a:xfrm>
          <a:prstGeom prst="rect">
            <a:avLst/>
          </a:prstGeom>
        </p:spPr>
        <p:txBody>
          <a:bodyPr/>
          <a:lstStyle/>
          <a:p>
            <a:pPr marL="0" indent="0">
              <a:buNone/>
            </a:pPr>
            <a:r>
              <a:rPr dirty="0"/>
              <a:t>Contact an Indivisible Chapter on your island (</a:t>
            </a:r>
            <a:r>
              <a:rPr dirty="0">
                <a:solidFill>
                  <a:schemeClr val="accent1">
                    <a:lumMod val="50000"/>
                  </a:schemeClr>
                </a:solidFill>
                <a:uFill>
                  <a:solidFill>
                    <a:srgbClr val="3FCDE7"/>
                  </a:solidFill>
                </a:uFill>
                <a:hlinkClick r:id="rId2">
                  <a:extLst>
                    <a:ext uri="{A12FA001-AC4F-418D-AE19-62706E023703}">
                      <ahyp:hlinkClr xmlns:ahyp="http://schemas.microsoft.com/office/drawing/2018/hyperlinkcolor" val="tx"/>
                    </a:ext>
                  </a:extLst>
                </a:hlinkClick>
              </a:rPr>
              <a:t>IndivisibleHawaii.org</a:t>
            </a:r>
            <a:r>
              <a:rPr dirty="0"/>
              <a:t>) to access important resources for helping immigrants and dealing with ICE, including asking for Know Your Rights Cards. They can also inform you if there are any Rapid Response groups on your island.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Double-click to edit"/>
          <p:cNvSpPr txBox="1">
            <a:spLocks noGrp="1"/>
          </p:cNvSpPr>
          <p:nvPr>
            <p:ph type="title"/>
          </p:nvPr>
        </p:nvSpPr>
        <p:spPr>
          <a:prstGeom prst="rect">
            <a:avLst/>
          </a:prstGeom>
        </p:spPr>
        <p:txBody>
          <a:bodyPr/>
          <a:lstStyle/>
          <a:p>
            <a:r>
              <a:rPr lang="en-US" dirty="0">
                <a:solidFill>
                  <a:schemeClr val="accent1">
                    <a:lumMod val="50000"/>
                  </a:schemeClr>
                </a:solidFill>
              </a:rPr>
              <a:t>Immigration Enforcement in Our Communities</a:t>
            </a:r>
            <a:endParaRPr dirty="0">
              <a:solidFill>
                <a:schemeClr val="accent1">
                  <a:lumMod val="50000"/>
                </a:schemeClr>
              </a:solidFill>
            </a:endParaRPr>
          </a:p>
        </p:txBody>
      </p:sp>
      <p:sp>
        <p:nvSpPr>
          <p:cNvPr id="178" name="Double-click to edit"/>
          <p:cNvSpPr txBox="1">
            <a:spLocks noGrp="1"/>
          </p:cNvSpPr>
          <p:nvPr>
            <p:ph type="body" sz="half" idx="1"/>
          </p:nvPr>
        </p:nvSpPr>
        <p:spPr>
          <a:prstGeom prst="rect">
            <a:avLst/>
          </a:prstGeom>
        </p:spPr>
        <p:txBody>
          <a:bodyPr/>
          <a:lstStyle/>
          <a:p>
            <a:r>
              <a:rPr lang="en-US" i="1" dirty="0">
                <a:solidFill>
                  <a:schemeClr val="accent1">
                    <a:lumMod val="50000"/>
                  </a:schemeClr>
                </a:solidFill>
              </a:rPr>
              <a:t>Massive build-up of numbers of immigration officers </a:t>
            </a:r>
            <a:r>
              <a:rPr lang="en-US" dirty="0"/>
              <a:t>in our communities.</a:t>
            </a:r>
          </a:p>
          <a:p>
            <a:r>
              <a:rPr lang="en-US" dirty="0"/>
              <a:t>Agents are pressured to meet </a:t>
            </a:r>
            <a:r>
              <a:rPr lang="en-US" i="1" dirty="0">
                <a:solidFill>
                  <a:schemeClr val="accent1">
                    <a:lumMod val="50000"/>
                  </a:schemeClr>
                </a:solidFill>
              </a:rPr>
              <a:t>quotas for “mass deportation”</a:t>
            </a:r>
            <a:r>
              <a:rPr lang="en-US" dirty="0"/>
              <a:t>; routinely violating the law, ignoring the rights of migrants, arresting people for appearance only. </a:t>
            </a:r>
          </a:p>
          <a:p>
            <a:r>
              <a:rPr lang="en-US" i="1" dirty="0">
                <a:solidFill>
                  <a:schemeClr val="accent1">
                    <a:lumMod val="50000"/>
                  </a:schemeClr>
                </a:solidFill>
              </a:rPr>
              <a:t>Massive and unnecessary detentions and family separation</a:t>
            </a:r>
            <a:r>
              <a:rPr lang="en-US" dirty="0"/>
              <a:t>, and </a:t>
            </a:r>
            <a:r>
              <a:rPr lang="en-US" u="sng" dirty="0"/>
              <a:t>intentional abusive/dangerous detention conditions</a:t>
            </a:r>
            <a:r>
              <a:rPr lang="en-US" dirty="0"/>
              <a:t>, to coerce migrants to give up their rights.</a:t>
            </a:r>
          </a:p>
          <a:p>
            <a:r>
              <a:rPr lang="en-US" i="1" dirty="0">
                <a:solidFill>
                  <a:schemeClr val="accent1">
                    <a:lumMod val="50000"/>
                  </a:schemeClr>
                </a:solidFill>
              </a:rPr>
              <a:t>Performative terror and cruelty </a:t>
            </a:r>
            <a:r>
              <a:rPr lang="en-US" dirty="0"/>
              <a:t>– made-for-TV propaganda of arrests made by masked, unidentified ICE officers,</a:t>
            </a:r>
            <a:br>
              <a:rPr lang="en-US" dirty="0"/>
            </a:br>
            <a:r>
              <a:rPr lang="en-US" dirty="0"/>
              <a:t>* terrorizes migrant communities and</a:t>
            </a:r>
            <a:br>
              <a:rPr lang="en-US" dirty="0"/>
            </a:br>
            <a:r>
              <a:rPr lang="en-US" dirty="0"/>
              <a:t>*feeds the MAGA myth that these workers and community members are animals, and “the worst of the worst.”</a:t>
            </a:r>
            <a:endParaRPr dirty="0"/>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2"/>
          <a:stretch>
            <a:fillRect/>
          </a:stretch>
        </p:blipFill>
        <p:spPr>
          <a:xfrm>
            <a:off x="824927" y="68752"/>
            <a:ext cx="8864600" cy="6858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card with black text&#10;&#10;AI-generated content may be incorrect.">
            <a:extLst>
              <a:ext uri="{FF2B5EF4-FFF2-40B4-BE49-F238E27FC236}">
                <a16:creationId xmlns:a16="http://schemas.microsoft.com/office/drawing/2014/main" id="{F56F6C80-C2AC-337F-27C0-7CE6F0918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519" y="965700"/>
            <a:ext cx="8889044" cy="4926600"/>
          </a:xfrm>
          <a:prstGeom prst="rect">
            <a:avLst/>
          </a:prstGeom>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SOURCES"/>
          <p:cNvSpPr txBox="1">
            <a:spLocks noGrp="1"/>
          </p:cNvSpPr>
          <p:nvPr>
            <p:ph type="title"/>
          </p:nvPr>
        </p:nvSpPr>
        <p:spPr>
          <a:xfrm>
            <a:off x="4293682" y="3090970"/>
            <a:ext cx="2258372" cy="676060"/>
          </a:xfrm>
          <a:prstGeom prst="rect">
            <a:avLst/>
          </a:prstGeom>
        </p:spPr>
        <p:txBody>
          <a:bodyPr/>
          <a:lstStyle/>
          <a:p>
            <a:r>
              <a:rPr dirty="0">
                <a:solidFill>
                  <a:schemeClr val="accent1">
                    <a:lumMod val="50000"/>
                  </a:schemeClr>
                </a:solidFill>
              </a:rPr>
              <a:t>R</a:t>
            </a:r>
            <a:r>
              <a:rPr lang="en-US" dirty="0">
                <a:solidFill>
                  <a:schemeClr val="accent1">
                    <a:lumMod val="50000"/>
                  </a:schemeClr>
                </a:solidFill>
              </a:rPr>
              <a:t>esources</a:t>
            </a:r>
            <a:endParaRPr dirty="0">
              <a:solidFill>
                <a:schemeClr val="accent1">
                  <a:lumMod val="50000"/>
                </a:schemeClr>
              </a:solidFill>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2"/>
          <a:stretch>
            <a:fillRect/>
          </a:stretch>
        </p:blipFill>
        <p:spPr>
          <a:xfrm>
            <a:off x="824927" y="61877"/>
            <a:ext cx="8864600" cy="6858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2"/>
          <a:stretch>
            <a:fillRect/>
          </a:stretch>
        </p:blipFill>
        <p:spPr>
          <a:xfrm>
            <a:off x="831802" y="0"/>
            <a:ext cx="8864600" cy="6858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age" descr="Image"/>
          <p:cNvPicPr>
            <a:picLocks noChangeAspect="1"/>
          </p:cNvPicPr>
          <p:nvPr/>
        </p:nvPicPr>
        <p:blipFill>
          <a:blip r:embed="rId2"/>
          <a:stretch>
            <a:fillRect/>
          </a:stretch>
        </p:blipFill>
        <p:spPr>
          <a:xfrm>
            <a:off x="838677" y="61876"/>
            <a:ext cx="8864600" cy="68580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 name="Image" descr="Image"/>
          <p:cNvPicPr>
            <a:picLocks noChangeAspect="1"/>
          </p:cNvPicPr>
          <p:nvPr/>
        </p:nvPicPr>
        <p:blipFill>
          <a:blip r:embed="rId2"/>
          <a:stretch>
            <a:fillRect/>
          </a:stretch>
        </p:blipFill>
        <p:spPr>
          <a:xfrm>
            <a:off x="818052" y="0"/>
            <a:ext cx="8864600" cy="6858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014C10-C60A-64E9-5AD3-8BC1FBD41341}"/>
              </a:ext>
            </a:extLst>
          </p:cNvPr>
          <p:cNvSpPr>
            <a:spLocks noGrp="1"/>
          </p:cNvSpPr>
          <p:nvPr>
            <p:ph type="body" sz="half" idx="1"/>
          </p:nvPr>
        </p:nvSpPr>
        <p:spPr>
          <a:xfrm>
            <a:off x="917966" y="1273691"/>
            <a:ext cx="8596670" cy="3880773"/>
          </a:xfrm>
        </p:spPr>
        <p:txBody>
          <a:bodyPr>
            <a:normAutofit fontScale="85000" lnSpcReduction="10000"/>
          </a:bodyPr>
          <a:lstStyle/>
          <a:p>
            <a:pPr marL="0" indent="0">
              <a:lnSpc>
                <a:spcPct val="120000"/>
              </a:lnSpc>
              <a:buNone/>
            </a:pPr>
            <a:r>
              <a:rPr lang="en-US" dirty="0"/>
              <a:t>Hui Aloha ‘O Hawai‘i has recently expanded to become a statewide chapter of the Indivisible Hawai‘i Statewide Network. Many of our members are ministers or those with faith-based backgrounds. One of our goals is to invite faith-based individuals and groups focusing on social justice to join us. We also have many members in the helping professions – physicians, therapists, etc. Drawing from the expertise of Chapter members, we engage with the intersections of health/well-being and social justice that impact our communities, such as advocating for vaccines, and continuing to support advancements in medical research.</a:t>
            </a:r>
          </a:p>
          <a:p>
            <a:pPr marL="0" indent="0">
              <a:lnSpc>
                <a:spcPct val="120000"/>
              </a:lnSpc>
              <a:buNone/>
            </a:pPr>
            <a:r>
              <a:rPr lang="en-US" dirty="0"/>
              <a:t> </a:t>
            </a:r>
          </a:p>
          <a:p>
            <a:pPr marL="0" indent="0">
              <a:lnSpc>
                <a:spcPct val="120000"/>
              </a:lnSpc>
              <a:buNone/>
            </a:pPr>
            <a:r>
              <a:rPr lang="en-US" dirty="0"/>
              <a:t>We have multiple faith involvement, including Christian, Jewish, &amp; Buddhist members.  Our leadership team includes the Rev. Dr. Scott Landis, retired minister with the United Church of Christ, the Rev. David Gierlach, a retired priest with the Episcopal Diocese of Hawaii and a retired attorney and per diem judge,  the Rev. Dr. Robert Nelson, retired priest with the Alaskan Diocese and associate member at </a:t>
            </a:r>
            <a:r>
              <a:rPr lang="en-US" dirty="0" err="1"/>
              <a:t>Keawala'i</a:t>
            </a:r>
            <a:r>
              <a:rPr lang="en-US" dirty="0"/>
              <a:t> Congregational church, and Dr. Ellen Caringer, a psychologist &amp; neuropsychologist and leader of Hui Aloha 'O Hawaii Indivisible.   </a:t>
            </a:r>
          </a:p>
          <a:p>
            <a:endParaRPr lang="en-US" dirty="0"/>
          </a:p>
        </p:txBody>
      </p:sp>
    </p:spTree>
    <p:extLst>
      <p:ext uri="{BB962C8B-B14F-4D97-AF65-F5344CB8AC3E}">
        <p14:creationId xmlns:p14="http://schemas.microsoft.com/office/powerpoint/2010/main" val="127844324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hank you to Jay Stansell, J.D. &amp; Gaye Chan for sharing their knowledge and information"/>
          <p:cNvSpPr txBox="1">
            <a:spLocks noGrp="1"/>
          </p:cNvSpPr>
          <p:nvPr>
            <p:ph type="title"/>
          </p:nvPr>
        </p:nvSpPr>
        <p:spPr>
          <a:xfrm>
            <a:off x="1165472" y="2768600"/>
            <a:ext cx="8596670" cy="1320800"/>
          </a:xfrm>
          <a:prstGeom prst="rect">
            <a:avLst/>
          </a:prstGeom>
        </p:spPr>
        <p:txBody>
          <a:bodyPr/>
          <a:lstStyle>
            <a:lvl1pPr defTabSz="425195">
              <a:defRPr sz="3348"/>
            </a:lvl1pPr>
          </a:lstStyle>
          <a:p>
            <a:r>
              <a:rPr dirty="0">
                <a:solidFill>
                  <a:schemeClr val="accent1">
                    <a:lumMod val="50000"/>
                  </a:schemeClr>
                </a:solidFill>
              </a:rPr>
              <a:t>Thank you to Jay Stansell, J.D. &amp; Gaye Chan for sharing their knowledge and information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Double-click to edit"/>
          <p:cNvSpPr txBox="1">
            <a:spLocks noGrp="1"/>
          </p:cNvSpPr>
          <p:nvPr>
            <p:ph type="title"/>
          </p:nvPr>
        </p:nvSpPr>
        <p:spPr>
          <a:prstGeom prst="rect">
            <a:avLst/>
          </a:prstGeom>
        </p:spPr>
        <p:txBody>
          <a:bodyPr/>
          <a:lstStyle/>
          <a:p>
            <a:r>
              <a:rPr lang="en-US" dirty="0">
                <a:solidFill>
                  <a:schemeClr val="accent1">
                    <a:lumMod val="50000"/>
                  </a:schemeClr>
                </a:solidFill>
              </a:rPr>
              <a:t>Are citizen allies who help their neighbors at risk?</a:t>
            </a:r>
            <a:endParaRPr dirty="0">
              <a:solidFill>
                <a:schemeClr val="accent1">
                  <a:lumMod val="50000"/>
                </a:schemeClr>
              </a:solidFill>
            </a:endParaRPr>
          </a:p>
        </p:txBody>
      </p:sp>
      <p:sp>
        <p:nvSpPr>
          <p:cNvPr id="182" name="Double-click to edit"/>
          <p:cNvSpPr txBox="1">
            <a:spLocks noGrp="1"/>
          </p:cNvSpPr>
          <p:nvPr>
            <p:ph type="body" sz="half" idx="1"/>
          </p:nvPr>
        </p:nvSpPr>
        <p:spPr>
          <a:prstGeom prst="rect">
            <a:avLst/>
          </a:prstGeom>
        </p:spPr>
        <p:txBody>
          <a:bodyPr/>
          <a:lstStyle/>
          <a:p>
            <a:r>
              <a:rPr lang="en-US" dirty="0"/>
              <a:t>Your risk is certainly less than non-citizens.</a:t>
            </a:r>
          </a:p>
          <a:p>
            <a:r>
              <a:rPr lang="en-US" dirty="0"/>
              <a:t>In 2025 the government has threated and attempted to prosecute ICE </a:t>
            </a:r>
            <a:r>
              <a:rPr lang="en-US" dirty="0" err="1"/>
              <a:t>resistence</a:t>
            </a:r>
            <a:r>
              <a:rPr lang="en-US" dirty="0"/>
              <a:t>: </a:t>
            </a:r>
          </a:p>
          <a:p>
            <a:r>
              <a:rPr lang="en-US" dirty="0"/>
              <a:t>* federal prosecutions based on lies, false evidence, and frivolous legal theories; see </a:t>
            </a:r>
            <a:r>
              <a:rPr lang="en-US" i="1" u="sng" dirty="0"/>
              <a:t>Dropped cases against LA protesters reveal false claims from federal agents</a:t>
            </a:r>
            <a:r>
              <a:rPr lang="en-US" dirty="0"/>
              <a:t>, The Guardian, July 28, 2025;</a:t>
            </a:r>
          </a:p>
          <a:p>
            <a:r>
              <a:rPr lang="en-US" dirty="0"/>
              <a:t>* prosecutions of individuals who may have assaulted, physically obstructed, or impeded ICE enforcement efforts; see </a:t>
            </a:r>
            <a:r>
              <a:rPr lang="en-US" i="1" u="sng" dirty="0"/>
              <a:t>The Guardian, Sept. 2, 2025, (Spokane federal charges of allies).</a:t>
            </a:r>
          </a:p>
          <a:p>
            <a:r>
              <a:rPr lang="en-US" dirty="0"/>
              <a:t>If arrested by federal agents, call the </a:t>
            </a:r>
            <a:r>
              <a:rPr lang="en-US" b="1" u="sng" dirty="0"/>
              <a:t>Federal Public Defender of the District of Hawai’i</a:t>
            </a:r>
            <a:r>
              <a:rPr lang="en-US" dirty="0"/>
              <a:t>, 808-541-2521.</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Based on the pressure to arrest 3000 per day, they are now seeking to target churches."/>
          <p:cNvSpPr txBox="1">
            <a:spLocks noGrp="1"/>
          </p:cNvSpPr>
          <p:nvPr>
            <p:ph type="title"/>
          </p:nvPr>
        </p:nvSpPr>
        <p:spPr>
          <a:xfrm>
            <a:off x="1208864" y="1344099"/>
            <a:ext cx="8596670" cy="1320801"/>
          </a:xfrm>
          <a:prstGeom prst="rect">
            <a:avLst/>
          </a:prstGeom>
        </p:spPr>
        <p:txBody>
          <a:bodyPr>
            <a:normAutofit/>
          </a:bodyPr>
          <a:lstStyle>
            <a:lvl1pPr defTabSz="416052">
              <a:defRPr sz="3276"/>
            </a:lvl1pPr>
          </a:lstStyle>
          <a:p>
            <a:r>
              <a:rPr dirty="0">
                <a:solidFill>
                  <a:schemeClr val="accent1">
                    <a:lumMod val="50000"/>
                  </a:schemeClr>
                </a:solidFill>
              </a:rPr>
              <a:t>Based on the </a:t>
            </a:r>
            <a:r>
              <a:rPr sz="4000" dirty="0">
                <a:solidFill>
                  <a:schemeClr val="accent1">
                    <a:lumMod val="50000"/>
                  </a:schemeClr>
                </a:solidFill>
              </a:rPr>
              <a:t>pressure</a:t>
            </a:r>
            <a:r>
              <a:rPr dirty="0">
                <a:solidFill>
                  <a:schemeClr val="accent1">
                    <a:lumMod val="50000"/>
                  </a:schemeClr>
                </a:solidFill>
              </a:rPr>
              <a:t> to arrest 3000 per day, they are now seeking to target churches   </a:t>
            </a:r>
          </a:p>
        </p:txBody>
      </p:sp>
      <p:sp>
        <p:nvSpPr>
          <p:cNvPr id="186" name="Trump DHS Plans Immigration Raids on Churches Over Holidays…"/>
          <p:cNvSpPr txBox="1">
            <a:spLocks noGrp="1"/>
          </p:cNvSpPr>
          <p:nvPr>
            <p:ph type="body" sz="half" idx="1"/>
          </p:nvPr>
        </p:nvSpPr>
        <p:spPr>
          <a:xfrm>
            <a:off x="1208865" y="2765661"/>
            <a:ext cx="8596669" cy="2748240"/>
          </a:xfrm>
          <a:prstGeom prst="rect">
            <a:avLst/>
          </a:prstGeom>
        </p:spPr>
        <p:txBody>
          <a:bodyPr/>
          <a:lstStyle/>
          <a:p>
            <a:pPr marL="0" indent="0" defTabSz="443484">
              <a:spcBef>
                <a:spcPts val="0"/>
              </a:spcBef>
              <a:buClrTx/>
              <a:buSzTx/>
              <a:buNone/>
              <a:defRPr sz="1261" u="sng">
                <a:solidFill>
                  <a:srgbClr val="1155CC"/>
                </a:solidFill>
                <a:uFill>
                  <a:solidFill>
                    <a:srgbClr val="1155CC"/>
                  </a:solidFill>
                </a:uFill>
                <a:latin typeface="Arial"/>
                <a:ea typeface="Arial"/>
                <a:cs typeface="Arial"/>
                <a:sym typeface="Arial"/>
              </a:defRPr>
            </a:pPr>
            <a:r>
              <a:rPr u="none" dirty="0">
                <a:solidFill>
                  <a:srgbClr val="222222"/>
                </a:solidFill>
              </a:rPr>
              <a:t> </a:t>
            </a:r>
          </a:p>
          <a:p>
            <a:pPr marL="0" indent="0" defTabSz="443484">
              <a:spcBef>
                <a:spcPts val="0"/>
              </a:spcBef>
              <a:buClrTx/>
              <a:buSzTx/>
              <a:buNone/>
              <a:defRPr sz="4135" b="1">
                <a:solidFill>
                  <a:srgbClr val="000000"/>
                </a:solidFill>
                <a:latin typeface="+mj-lt"/>
                <a:ea typeface="+mj-ea"/>
                <a:cs typeface="+mj-cs"/>
                <a:sym typeface="Helvetica"/>
              </a:defRPr>
            </a:pPr>
            <a:r>
              <a:rPr sz="2400" dirty="0">
                <a:solidFill>
                  <a:srgbClr val="222222"/>
                </a:solidFill>
              </a:rPr>
              <a:t>Trump DHS Plans Immigration Raids on Churches Over Holidays</a:t>
            </a:r>
            <a:endParaRPr lang="en-US" sz="2400" dirty="0">
              <a:solidFill>
                <a:srgbClr val="222222"/>
              </a:solidFill>
            </a:endParaRPr>
          </a:p>
          <a:p>
            <a:pPr marL="0" indent="0" defTabSz="443484">
              <a:spcBef>
                <a:spcPts val="0"/>
              </a:spcBef>
              <a:buClrTx/>
              <a:buSzTx/>
              <a:buNone/>
              <a:defRPr sz="4135" b="1">
                <a:solidFill>
                  <a:srgbClr val="000000"/>
                </a:solidFill>
                <a:latin typeface="+mj-lt"/>
                <a:ea typeface="+mj-ea"/>
                <a:cs typeface="+mj-cs"/>
                <a:sym typeface="Helvetica"/>
              </a:defRPr>
            </a:pPr>
            <a:endParaRPr sz="2400" dirty="0">
              <a:solidFill>
                <a:srgbClr val="222222"/>
              </a:solidFill>
            </a:endParaRPr>
          </a:p>
          <a:p>
            <a:pPr marL="0" indent="0" defTabSz="443484">
              <a:spcBef>
                <a:spcPts val="0"/>
              </a:spcBef>
              <a:buClrTx/>
              <a:buSzTx/>
              <a:buNone/>
              <a:defRPr sz="3492">
                <a:solidFill>
                  <a:schemeClr val="accent1"/>
                </a:solidFill>
              </a:defRPr>
            </a:pPr>
            <a:r>
              <a:rPr sz="2400" dirty="0">
                <a:solidFill>
                  <a:srgbClr val="222222"/>
                </a:solidFill>
              </a:rPr>
              <a:t>Recently released information this month (November 2025)</a:t>
            </a:r>
          </a:p>
          <a:p>
            <a:pPr marL="0" indent="0" defTabSz="443484">
              <a:spcBef>
                <a:spcPts val="0"/>
              </a:spcBef>
              <a:buClrTx/>
              <a:buSzTx/>
              <a:buNone/>
              <a:defRPr sz="1261" u="sng">
                <a:solidFill>
                  <a:srgbClr val="1155CC"/>
                </a:solidFill>
                <a:uFill>
                  <a:solidFill>
                    <a:srgbClr val="1155CC"/>
                  </a:solidFill>
                </a:uFill>
                <a:latin typeface="Arial"/>
                <a:ea typeface="Arial"/>
                <a:cs typeface="Arial"/>
                <a:sym typeface="Arial"/>
              </a:defRPr>
            </a:pPr>
            <a:endParaRPr u="none" dirty="0">
              <a:solidFill>
                <a:srgbClr val="222222"/>
              </a:solidFill>
            </a:endParaRPr>
          </a:p>
          <a:p>
            <a:pPr marL="0" indent="0" defTabSz="443484">
              <a:spcBef>
                <a:spcPts val="0"/>
              </a:spcBef>
              <a:buClrTx/>
              <a:buSzTx/>
              <a:buNone/>
              <a:defRPr sz="1261" u="sng">
                <a:solidFill>
                  <a:srgbClr val="1155CC"/>
                </a:solidFill>
                <a:uFill>
                  <a:solidFill>
                    <a:srgbClr val="1155CC"/>
                  </a:solidFill>
                </a:uFill>
                <a:latin typeface="Arial"/>
                <a:ea typeface="Arial"/>
                <a:cs typeface="Arial"/>
                <a:sym typeface="Arial"/>
              </a:defRPr>
            </a:pPr>
            <a:r>
              <a:rPr u="none" dirty="0">
                <a:solidFill>
                  <a:srgbClr val="222222"/>
                </a:solidFill>
              </a:rPr>
              <a:t> </a:t>
            </a:r>
            <a:r>
              <a:rPr lang="en-US" u="none" dirty="0">
                <a:solidFill>
                  <a:srgbClr val="222222"/>
                </a:solidFill>
              </a:rPr>
              <a:t>h</a:t>
            </a:r>
            <a:r>
              <a:rPr u="none" dirty="0">
                <a:solidFill>
                  <a:srgbClr val="222222"/>
                </a:solidFill>
              </a:rPr>
              <a:t>ttps://thisweekinworcester.com/exclusive-trump-ice-raids-churches-holiday/</a:t>
            </a:r>
          </a:p>
          <a:p>
            <a:pPr marL="0" indent="0" defTabSz="443484">
              <a:spcBef>
                <a:spcPts val="0"/>
              </a:spcBef>
              <a:buClrTx/>
              <a:buSzTx/>
              <a:buNone/>
              <a:defRPr sz="1261" u="sng">
                <a:solidFill>
                  <a:srgbClr val="1155CC"/>
                </a:solidFill>
                <a:uFill>
                  <a:solidFill>
                    <a:srgbClr val="1155CC"/>
                  </a:solidFill>
                </a:uFill>
                <a:latin typeface="Arial"/>
                <a:ea typeface="Arial"/>
                <a:cs typeface="Arial"/>
                <a:sym typeface="Arial"/>
              </a:defRPr>
            </a:pPr>
            <a:endParaRPr u="none" dirty="0">
              <a:solidFill>
                <a:srgbClr val="222222"/>
              </a:solidFill>
            </a:endParaRPr>
          </a:p>
          <a:p>
            <a:pPr marL="0" indent="0" defTabSz="443484">
              <a:spcBef>
                <a:spcPts val="0"/>
              </a:spcBef>
              <a:buClrTx/>
              <a:buSzTx/>
              <a:buNone/>
              <a:defRPr sz="1261" u="sng">
                <a:solidFill>
                  <a:srgbClr val="1155CC"/>
                </a:solidFill>
                <a:uFill>
                  <a:solidFill>
                    <a:srgbClr val="1155CC"/>
                  </a:solidFill>
                </a:uFill>
                <a:latin typeface="Arial"/>
                <a:ea typeface="Arial"/>
                <a:cs typeface="Arial"/>
                <a:sym typeface="Arial"/>
              </a:defRPr>
            </a:pPr>
            <a:endParaRPr u="none" dirty="0">
              <a:solidFill>
                <a:srgbClr val="222222"/>
              </a:solidFill>
            </a:endParaRPr>
          </a:p>
          <a:p>
            <a:pPr marL="0" indent="0" defTabSz="443484">
              <a:spcBef>
                <a:spcPts val="0"/>
              </a:spcBef>
              <a:buClrTx/>
              <a:buSzTx/>
              <a:buNone/>
              <a:defRPr sz="1261" u="sng">
                <a:solidFill>
                  <a:srgbClr val="1155CC"/>
                </a:solidFill>
                <a:uFill>
                  <a:solidFill>
                    <a:srgbClr val="1155CC"/>
                  </a:solidFill>
                </a:uFill>
                <a:latin typeface="Arial"/>
                <a:ea typeface="Arial"/>
                <a:cs typeface="Arial"/>
                <a:sym typeface="Arial"/>
              </a:defRPr>
            </a:pPr>
            <a:endParaRPr u="none" dirty="0">
              <a:solidFill>
                <a:srgbClr val="222222"/>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he Necessity of Knowing our Rights when Dealing with ICE"/>
          <p:cNvSpPr txBox="1"/>
          <p:nvPr/>
        </p:nvSpPr>
        <p:spPr>
          <a:xfrm>
            <a:off x="1526054" y="2828835"/>
            <a:ext cx="8391126"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r>
              <a:rPr sz="3600" dirty="0">
                <a:solidFill>
                  <a:schemeClr val="accent1">
                    <a:lumMod val="50000"/>
                  </a:schemeClr>
                </a:solidFill>
              </a:rPr>
              <a:t>The Necessity of Knowing our Rights when Dealing with ICE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Box 1"/>
          <p:cNvSpPr txBox="1"/>
          <p:nvPr/>
        </p:nvSpPr>
        <p:spPr>
          <a:xfrm>
            <a:off x="1353383" y="1868044"/>
            <a:ext cx="8971538" cy="53553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5400" b="1"/>
            </a:pPr>
            <a:r>
              <a:rPr sz="3600" dirty="0"/>
              <a:t>We all have constitutional rights, regardless of our immigration status.</a:t>
            </a:r>
          </a:p>
          <a:p>
            <a:pPr>
              <a:defRPr sz="4800"/>
            </a:pPr>
            <a:endParaRPr sz="3600" dirty="0"/>
          </a:p>
          <a:p>
            <a:pPr>
              <a:defRPr sz="5400" b="1"/>
            </a:pPr>
            <a:r>
              <a:rPr sz="3600" dirty="0"/>
              <a:t>To preserve them, we must exercise them.</a:t>
            </a:r>
          </a:p>
          <a:p>
            <a:pPr>
              <a:defRPr sz="5400"/>
            </a:pPr>
            <a:br>
              <a:rPr dirty="0"/>
            </a:br>
            <a:br>
              <a:rPr dirty="0"/>
            </a:b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itle 1"/>
          <p:cNvSpPr txBox="1">
            <a:spLocks noGrp="1"/>
          </p:cNvSpPr>
          <p:nvPr>
            <p:ph type="title"/>
          </p:nvPr>
        </p:nvSpPr>
        <p:spPr>
          <a:xfrm>
            <a:off x="677333" y="300615"/>
            <a:ext cx="8596670" cy="1320801"/>
          </a:xfrm>
          <a:prstGeom prst="rect">
            <a:avLst/>
          </a:prstGeom>
        </p:spPr>
        <p:txBody>
          <a:bodyPr>
            <a:normAutofit/>
          </a:bodyPr>
          <a:lstStyle/>
          <a:p>
            <a:pPr>
              <a:defRPr>
                <a:solidFill>
                  <a:srgbClr val="000000"/>
                </a:solidFill>
              </a:defRPr>
            </a:pPr>
            <a:r>
              <a:rPr dirty="0"/>
              <a:t>W</a:t>
            </a:r>
            <a:r>
              <a:rPr lang="en-US" dirty="0"/>
              <a:t>hen ICE is Outside Our Door – Church is Like a Business/Workplace</a:t>
            </a:r>
            <a:endParaRPr dirty="0"/>
          </a:p>
        </p:txBody>
      </p:sp>
      <p:sp>
        <p:nvSpPr>
          <p:cNvPr id="193" name="Content Placeholder 2"/>
          <p:cNvSpPr txBox="1">
            <a:spLocks noGrp="1"/>
          </p:cNvSpPr>
          <p:nvPr>
            <p:ph type="body" idx="1"/>
          </p:nvPr>
        </p:nvSpPr>
        <p:spPr>
          <a:xfrm>
            <a:off x="535716" y="1693558"/>
            <a:ext cx="8596669" cy="4757195"/>
          </a:xfrm>
          <a:prstGeom prst="rect">
            <a:avLst/>
          </a:prstGeom>
        </p:spPr>
        <p:txBody>
          <a:bodyPr>
            <a:normAutofit/>
          </a:bodyPr>
          <a:lstStyle/>
          <a:p>
            <a:pPr>
              <a:defRPr sz="2400">
                <a:solidFill>
                  <a:schemeClr val="accent2"/>
                </a:solidFill>
              </a:defRPr>
            </a:pPr>
            <a:r>
              <a:rPr sz="2400" dirty="0"/>
              <a:t>WE are STILL protected by the Federal Constitution &amp; HI State Constitution &amp; perhaps HI State laws.</a:t>
            </a:r>
          </a:p>
          <a:p>
            <a:pPr>
              <a:defRPr sz="2400">
                <a:solidFill>
                  <a:srgbClr val="000000"/>
                </a:solidFill>
              </a:defRPr>
            </a:pPr>
            <a:r>
              <a:rPr sz="2400" dirty="0"/>
              <a:t>We have the right to remain silent.  If you answer, you consent to give up your rights</a:t>
            </a:r>
          </a:p>
          <a:p>
            <a:pPr>
              <a:defRPr sz="2400">
                <a:solidFill>
                  <a:schemeClr val="accent2"/>
                </a:solidFill>
              </a:defRPr>
            </a:pPr>
            <a:r>
              <a:rPr sz="2400" dirty="0"/>
              <a:t>WE can refuse searches of our facilities &amp; bodies if there is no valid search or valid judicial arrest warrant - </a:t>
            </a:r>
          </a:p>
          <a:p>
            <a:pPr marL="742950" lvl="1" indent="-285750">
              <a:defRPr sz="2400">
                <a:solidFill>
                  <a:schemeClr val="accent2"/>
                </a:solidFill>
              </a:defRPr>
            </a:pPr>
            <a:r>
              <a:rPr sz="2400" dirty="0"/>
              <a:t>if there is a judicial warrant, they are to be let in</a:t>
            </a:r>
          </a:p>
          <a:p>
            <a:pPr marL="742950" lvl="1" indent="-285750">
              <a:defRPr sz="2400">
                <a:solidFill>
                  <a:schemeClr val="accent2"/>
                </a:solidFill>
              </a:defRPr>
            </a:pPr>
            <a:r>
              <a:rPr sz="2400" dirty="0"/>
              <a:t>If they don’t have judicial warrant, they are asked to leave</a:t>
            </a:r>
          </a:p>
          <a:p>
            <a:pPr>
              <a:defRPr sz="2400">
                <a:solidFill>
                  <a:srgbClr val="000000"/>
                </a:solidFill>
              </a:defRPr>
            </a:pPr>
            <a:r>
              <a:rPr sz="2400" dirty="0"/>
              <a:t>If arrested, you have the right to speak with an attorney.</a:t>
            </a:r>
          </a:p>
        </p:txBody>
      </p:sp>
    </p:spTree>
  </p:cSld>
  <p:clrMapOvr>
    <a:masterClrMapping/>
  </p:clrMapOvr>
  <p:transition spd="med"/>
</p:sld>
</file>

<file path=ppt/theme/theme1.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Helvetica"/>
        <a:ea typeface="Helvetica"/>
        <a:cs typeface="Helvetica"/>
      </a:majorFont>
      <a:minorFont>
        <a:latin typeface="Calibri"/>
        <a:ea typeface="Calibri"/>
        <a:cs typeface="Calibri"/>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Helvetica"/>
        <a:ea typeface="Helvetica"/>
        <a:cs typeface="Helvetica"/>
      </a:majorFont>
      <a:minorFont>
        <a:latin typeface="Calibri"/>
        <a:ea typeface="Calibri"/>
        <a:cs typeface="Calibri"/>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TotalTime>
  <Words>1874</Words>
  <Application>Microsoft Office PowerPoint</Application>
  <PresentationFormat>Widescreen</PresentationFormat>
  <Paragraphs>143</Paragraphs>
  <Slides>48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Calibri</vt:lpstr>
      <vt:lpstr>Trebuchet MS</vt:lpstr>
      <vt:lpstr>Wingdings</vt:lpstr>
      <vt:lpstr>Wingdings 3</vt:lpstr>
      <vt:lpstr>Facet</vt:lpstr>
      <vt:lpstr>  HOW TO PREPARE FOR ICE RAIDS AT YOUR CHURCH </vt:lpstr>
      <vt:lpstr>  Goals For This Guide</vt:lpstr>
      <vt:lpstr>Who is at risk?</vt:lpstr>
      <vt:lpstr>Immigration Enforcement in Our Communities</vt:lpstr>
      <vt:lpstr>Are citizen allies who help their neighbors at risk?</vt:lpstr>
      <vt:lpstr>Based on the pressure to arrest 3000 per day, they are now seeking to target churches   </vt:lpstr>
      <vt:lpstr>PowerPoint Presentation</vt:lpstr>
      <vt:lpstr>PowerPoint Presentation</vt:lpstr>
      <vt:lpstr>When ICE is Outside Our Door – Church is Like a Business/Workplace</vt:lpstr>
      <vt:lpstr>One Answer is All ICE Needs...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Respond if ICE Shows Up</vt:lpstr>
      <vt:lpstr>PowerPoint Presentation</vt:lpstr>
      <vt:lpstr>Claim Your Space – Private &amp; Public</vt:lpstr>
      <vt:lpstr>Private/Public Space</vt:lpstr>
      <vt:lpstr>PowerPoint Presentation</vt:lpstr>
      <vt:lpstr>PowerPoint Presentation</vt:lpstr>
      <vt:lpstr>Churches As Employers</vt:lpstr>
      <vt:lpstr>PowerPoint Presentation</vt:lpstr>
      <vt:lpstr>PowerPoint Presentation</vt:lpstr>
      <vt:lpstr>PowerPoint Presentation</vt:lpstr>
      <vt:lpstr>The Importance of Video Recording Encounters with ICE</vt:lpstr>
      <vt:lpstr>Recording with cell phone….</vt:lpstr>
      <vt:lpstr>General Rules in Hawaii - Recording </vt:lpstr>
      <vt:lpstr>PowerPoint Presentation</vt:lpstr>
      <vt:lpstr>General Rules in Hawaii Recording… if Arrested</vt:lpstr>
      <vt:lpstr>PowerPoint Presentation</vt:lpstr>
      <vt:lpstr>PowerPoint Presentation</vt:lpstr>
      <vt:lpstr>PowerPoint Presentation</vt:lpstr>
      <vt:lpstr>Other actions churches can take</vt:lpstr>
      <vt:lpstr>PowerPoint Presentation</vt:lpstr>
      <vt:lpstr>PowerPoint Presentation</vt:lpstr>
      <vt:lpstr>Resources</vt:lpstr>
      <vt:lpstr>PowerPoint Presentation</vt:lpstr>
      <vt:lpstr>PowerPoint Presentation</vt:lpstr>
      <vt:lpstr>PowerPoint Presentation</vt:lpstr>
      <vt:lpstr>PowerPoint Presentation</vt:lpstr>
      <vt:lpstr>PowerPoint Presentation</vt:lpstr>
      <vt:lpstr>Thank you to Jay Stansell, J.D. &amp; Gaye Chan for sharing their knowledge and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Mahlon Moore</cp:lastModifiedBy>
  <cp:revision>6</cp:revision>
  <dcterms:modified xsi:type="dcterms:W3CDTF">2025-12-02T19:47:49Z</dcterms:modified>
</cp:coreProperties>
</file>